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59" r:id="rId1"/>
  </p:sldMasterIdLst>
  <p:notesMasterIdLst>
    <p:notesMasterId r:id="rId169"/>
  </p:notesMasterIdLst>
  <p:sldIdLst>
    <p:sldId id="269" r:id="rId2"/>
    <p:sldId id="270" r:id="rId3"/>
    <p:sldId id="807" r:id="rId4"/>
    <p:sldId id="808" r:id="rId5"/>
    <p:sldId id="809" r:id="rId6"/>
    <p:sldId id="810" r:id="rId7"/>
    <p:sldId id="811" r:id="rId8"/>
    <p:sldId id="812" r:id="rId9"/>
    <p:sldId id="813" r:id="rId10"/>
    <p:sldId id="814" r:id="rId11"/>
    <p:sldId id="815" r:id="rId12"/>
    <p:sldId id="816" r:id="rId13"/>
    <p:sldId id="818" r:id="rId14"/>
    <p:sldId id="819" r:id="rId15"/>
    <p:sldId id="820" r:id="rId16"/>
    <p:sldId id="821" r:id="rId17"/>
    <p:sldId id="822" r:id="rId18"/>
    <p:sldId id="823" r:id="rId19"/>
    <p:sldId id="824" r:id="rId20"/>
    <p:sldId id="825" r:id="rId21"/>
    <p:sldId id="826" r:id="rId22"/>
    <p:sldId id="827" r:id="rId23"/>
    <p:sldId id="828" r:id="rId24"/>
    <p:sldId id="829" r:id="rId25"/>
    <p:sldId id="830" r:id="rId26"/>
    <p:sldId id="831" r:id="rId27"/>
    <p:sldId id="832" r:id="rId28"/>
    <p:sldId id="833" r:id="rId29"/>
    <p:sldId id="834" r:id="rId30"/>
    <p:sldId id="835" r:id="rId31"/>
    <p:sldId id="836" r:id="rId32"/>
    <p:sldId id="837" r:id="rId33"/>
    <p:sldId id="838" r:id="rId34"/>
    <p:sldId id="839" r:id="rId35"/>
    <p:sldId id="840" r:id="rId36"/>
    <p:sldId id="841" r:id="rId37"/>
    <p:sldId id="842" r:id="rId38"/>
    <p:sldId id="843" r:id="rId39"/>
    <p:sldId id="844" r:id="rId40"/>
    <p:sldId id="845" r:id="rId41"/>
    <p:sldId id="846" r:id="rId42"/>
    <p:sldId id="847" r:id="rId43"/>
    <p:sldId id="902" r:id="rId44"/>
    <p:sldId id="903" r:id="rId45"/>
    <p:sldId id="904" r:id="rId46"/>
    <p:sldId id="905" r:id="rId47"/>
    <p:sldId id="906" r:id="rId48"/>
    <p:sldId id="907" r:id="rId49"/>
    <p:sldId id="908" r:id="rId50"/>
    <p:sldId id="909" r:id="rId51"/>
    <p:sldId id="910" r:id="rId52"/>
    <p:sldId id="911" r:id="rId53"/>
    <p:sldId id="912" r:id="rId54"/>
    <p:sldId id="913" r:id="rId55"/>
    <p:sldId id="914" r:id="rId56"/>
    <p:sldId id="915" r:id="rId57"/>
    <p:sldId id="916" r:id="rId58"/>
    <p:sldId id="917" r:id="rId59"/>
    <p:sldId id="918" r:id="rId60"/>
    <p:sldId id="919" r:id="rId61"/>
    <p:sldId id="920" r:id="rId62"/>
    <p:sldId id="921" r:id="rId63"/>
    <p:sldId id="922" r:id="rId64"/>
    <p:sldId id="923" r:id="rId65"/>
    <p:sldId id="924" r:id="rId66"/>
    <p:sldId id="925" r:id="rId67"/>
    <p:sldId id="926" r:id="rId68"/>
    <p:sldId id="927" r:id="rId69"/>
    <p:sldId id="928" r:id="rId70"/>
    <p:sldId id="929" r:id="rId71"/>
    <p:sldId id="930" r:id="rId72"/>
    <p:sldId id="931" r:id="rId73"/>
    <p:sldId id="932" r:id="rId74"/>
    <p:sldId id="933" r:id="rId75"/>
    <p:sldId id="934" r:id="rId76"/>
    <p:sldId id="935" r:id="rId77"/>
    <p:sldId id="936" r:id="rId78"/>
    <p:sldId id="937" r:id="rId79"/>
    <p:sldId id="938" r:id="rId80"/>
    <p:sldId id="939" r:id="rId81"/>
    <p:sldId id="940" r:id="rId82"/>
    <p:sldId id="941" r:id="rId83"/>
    <p:sldId id="942" r:id="rId84"/>
    <p:sldId id="943" r:id="rId85"/>
    <p:sldId id="944" r:id="rId86"/>
    <p:sldId id="945" r:id="rId87"/>
    <p:sldId id="946" r:id="rId88"/>
    <p:sldId id="947" r:id="rId89"/>
    <p:sldId id="948" r:id="rId90"/>
    <p:sldId id="949" r:id="rId91"/>
    <p:sldId id="950" r:id="rId92"/>
    <p:sldId id="951" r:id="rId93"/>
    <p:sldId id="952" r:id="rId94"/>
    <p:sldId id="953" r:id="rId95"/>
    <p:sldId id="954" r:id="rId96"/>
    <p:sldId id="955" r:id="rId97"/>
    <p:sldId id="956" r:id="rId98"/>
    <p:sldId id="957" r:id="rId99"/>
    <p:sldId id="958" r:id="rId100"/>
    <p:sldId id="959" r:id="rId101"/>
    <p:sldId id="960" r:id="rId102"/>
    <p:sldId id="961" r:id="rId103"/>
    <p:sldId id="962" r:id="rId104"/>
    <p:sldId id="963" r:id="rId105"/>
    <p:sldId id="964" r:id="rId106"/>
    <p:sldId id="965" r:id="rId107"/>
    <p:sldId id="966" r:id="rId108"/>
    <p:sldId id="967" r:id="rId109"/>
    <p:sldId id="968" r:id="rId110"/>
    <p:sldId id="969" r:id="rId111"/>
    <p:sldId id="970" r:id="rId112"/>
    <p:sldId id="971" r:id="rId113"/>
    <p:sldId id="972" r:id="rId114"/>
    <p:sldId id="973" r:id="rId115"/>
    <p:sldId id="974" r:id="rId116"/>
    <p:sldId id="975" r:id="rId117"/>
    <p:sldId id="976" r:id="rId118"/>
    <p:sldId id="977" r:id="rId119"/>
    <p:sldId id="978" r:id="rId120"/>
    <p:sldId id="979" r:id="rId121"/>
    <p:sldId id="980" r:id="rId122"/>
    <p:sldId id="981" r:id="rId123"/>
    <p:sldId id="982" r:id="rId124"/>
    <p:sldId id="983" r:id="rId125"/>
    <p:sldId id="984" r:id="rId126"/>
    <p:sldId id="985" r:id="rId127"/>
    <p:sldId id="987" r:id="rId128"/>
    <p:sldId id="848" r:id="rId129"/>
    <p:sldId id="849" r:id="rId130"/>
    <p:sldId id="850" r:id="rId131"/>
    <p:sldId id="851" r:id="rId132"/>
    <p:sldId id="852" r:id="rId133"/>
    <p:sldId id="853" r:id="rId134"/>
    <p:sldId id="854" r:id="rId135"/>
    <p:sldId id="855" r:id="rId136"/>
    <p:sldId id="856" r:id="rId137"/>
    <p:sldId id="857" r:id="rId138"/>
    <p:sldId id="858" r:id="rId139"/>
    <p:sldId id="859" r:id="rId140"/>
    <p:sldId id="860" r:id="rId141"/>
    <p:sldId id="861" r:id="rId142"/>
    <p:sldId id="862" r:id="rId143"/>
    <p:sldId id="863" r:id="rId144"/>
    <p:sldId id="864" r:id="rId145"/>
    <p:sldId id="865" r:id="rId146"/>
    <p:sldId id="866" r:id="rId147"/>
    <p:sldId id="867" r:id="rId148"/>
    <p:sldId id="868" r:id="rId149"/>
    <p:sldId id="869" r:id="rId150"/>
    <p:sldId id="870" r:id="rId151"/>
    <p:sldId id="871" r:id="rId152"/>
    <p:sldId id="872" r:id="rId153"/>
    <p:sldId id="873" r:id="rId154"/>
    <p:sldId id="874" r:id="rId155"/>
    <p:sldId id="875" r:id="rId156"/>
    <p:sldId id="876" r:id="rId157"/>
    <p:sldId id="877" r:id="rId158"/>
    <p:sldId id="899" r:id="rId159"/>
    <p:sldId id="900" r:id="rId160"/>
    <p:sldId id="988" r:id="rId161"/>
    <p:sldId id="989" r:id="rId162"/>
    <p:sldId id="990" r:id="rId163"/>
    <p:sldId id="992" r:id="rId164"/>
    <p:sldId id="991" r:id="rId165"/>
    <p:sldId id="993" r:id="rId166"/>
    <p:sldId id="994" r:id="rId167"/>
    <p:sldId id="413" r:id="rId16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040" autoAdjust="0"/>
    <p:restoredTop sz="94660"/>
  </p:normalViewPr>
  <p:slideViewPr>
    <p:cSldViewPr snapToGrid="0">
      <p:cViewPr varScale="1">
        <p:scale>
          <a:sx n="75" d="100"/>
          <a:sy n="75" d="100"/>
        </p:scale>
        <p:origin x="456" y="5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presProps" Target="presProp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viewProps" Target="viewProps.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2" Type="http://schemas.openxmlformats.org/officeDocument/2006/relationships/theme" Target="theme/theme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image" Target="../media/image8.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txBox="1">
            <a:spLocks noGrp="1"/>
          </p:cNvSpPr>
          <p:nvPr>
            <p:ph type="hdr" sz="quarter"/>
          </p:nvPr>
        </p:nvSpPr>
        <p:spPr>
          <a:xfrm>
            <a:off x="0" y="0"/>
            <a:ext cx="2971800" cy="458788"/>
          </a:xfrm>
          <a:prstGeom prst="rect">
            <a:avLst/>
          </a:prstGeom>
        </p:spPr>
        <p:txBody>
          <a:bodyPr lIns="91440" tIns="45720" rIns="91440" bIns="45720"/>
          <a:lstStyle>
            <a:lvl1pPr lvl="0" algn="l">
              <a:defRPr sz="1200"/>
            </a:lvl1pPr>
          </a:lstStyle>
          <a:p>
            <a:endParaRPr/>
          </a:p>
        </p:txBody>
      </p:sp>
      <p:sp>
        <p:nvSpPr>
          <p:cNvPr id="3" name="Date Placeholder 2"/>
          <p:cNvSpPr txBox="1">
            <a:spLocks noGrp="1"/>
          </p:cNvSpPr>
          <p:nvPr>
            <p:ph type="dt" idx="1"/>
          </p:nvPr>
        </p:nvSpPr>
        <p:spPr>
          <a:xfrm>
            <a:off x="3884613" y="0"/>
            <a:ext cx="2971800" cy="458788"/>
          </a:xfrm>
          <a:prstGeom prst="rect">
            <a:avLst/>
          </a:prstGeom>
        </p:spPr>
        <p:txBody>
          <a:bodyPr lIns="91440" tIns="45720" rIns="91440" bIns="45720"/>
          <a:lstStyle>
            <a:lvl1pPr lvl="0" algn="r">
              <a:defRPr sz="1200"/>
            </a:lvl1pPr>
          </a:lstStyle>
          <a:p>
            <a:endParaRPr/>
          </a:p>
        </p:txBody>
      </p:sp>
      <p:sp>
        <p:nvSpPr>
          <p:cNvPr id="4" name="Slide Image Placeholder 3"/>
          <p:cNvSpPr txBox="1">
            <a:spLocks noGrp="1" noRot="1" noChangeAspect="1"/>
          </p:cNvSpPr>
          <p:nvPr>
            <p:ph type="sldImg" idx="2"/>
          </p:nvPr>
        </p:nvSpPr>
        <p:spPr>
          <a:xfrm>
            <a:off x="685800" y="1143000"/>
            <a:ext cx="5486400" cy="3086100"/>
          </a:xfrm>
          <a:prstGeom prst="rect">
            <a:avLst/>
          </a:prstGeom>
          <a:noFill/>
          <a:ln w="12700">
            <a:solidFill>
              <a:srgbClr val="000000"/>
            </a:solidFill>
          </a:ln>
        </p:spPr>
        <p:txBody>
          <a:bodyPr lIns="91440" tIns="45720" rIns="91440" bIns="45720" anchor="ctr"/>
          <a:lstStyle>
            <a:lvl1pPr lvl="0">
              <a:defRPr/>
            </a:lvl1pPr>
          </a:lstStyle>
          <a:p>
            <a:endParaRPr/>
          </a:p>
        </p:txBody>
      </p:sp>
      <p:sp>
        <p:nvSpPr>
          <p:cNvPr id="5" name="Notes Placeholder 4"/>
          <p:cNvSpPr txBox="1">
            <a:spLocks noGrp="1"/>
          </p:cNvSpPr>
          <p:nvPr>
            <p:ph type="body" sz="quarter" idx="3"/>
          </p:nvPr>
        </p:nvSpPr>
        <p:spPr>
          <a:xfrm>
            <a:off x="685800" y="4400550"/>
            <a:ext cx="5486400" cy="3600450"/>
          </a:xfrm>
          <a:prstGeom prst="rect">
            <a:avLst/>
          </a:prstGeom>
        </p:spPr>
        <p:txBody>
          <a:bodyPr lIns="91440" tIns="45720" rIns="91440" bIns="45720"/>
          <a:lstStyle>
            <a:lvl1pPr lvl="0">
              <a:defRPr/>
            </a:lvl1pPr>
          </a:lstStyle>
          <a:p>
            <a:pPr lvl="0"/>
            <a:r>
              <a:rPr/>
              <a:t>Click to edit Master text styles</a:t>
            </a:r>
          </a:p>
          <a:p>
            <a:pPr lvl="1"/>
            <a:r>
              <a:rPr/>
              <a:t>Second level</a:t>
            </a:r>
          </a:p>
          <a:p>
            <a:pPr lvl="2"/>
            <a:r>
              <a:rPr/>
              <a:t>Third level</a:t>
            </a:r>
          </a:p>
          <a:p>
            <a:pPr lvl="3"/>
            <a:r>
              <a:rPr/>
              <a:t>Fourth level</a:t>
            </a:r>
          </a:p>
          <a:p>
            <a:pPr lvl="4"/>
            <a:r>
              <a:rPr/>
              <a:t>Fifth level</a:t>
            </a:r>
          </a:p>
        </p:txBody>
      </p:sp>
      <p:sp>
        <p:nvSpPr>
          <p:cNvPr id="6" name="Footer Placeholder 5"/>
          <p:cNvSpPr txBox="1">
            <a:spLocks noGrp="1"/>
          </p:cNvSpPr>
          <p:nvPr>
            <p:ph type="ftr" sz="quarter" idx="4"/>
          </p:nvPr>
        </p:nvSpPr>
        <p:spPr>
          <a:xfrm>
            <a:off x="0" y="8685214"/>
            <a:ext cx="2971800" cy="458786"/>
          </a:xfrm>
          <a:prstGeom prst="rect">
            <a:avLst/>
          </a:prstGeom>
        </p:spPr>
        <p:txBody>
          <a:bodyPr lIns="91440" tIns="45720" rIns="91440" bIns="45720" anchor="b"/>
          <a:lstStyle>
            <a:lvl1pPr lvl="0" algn="l">
              <a:defRPr sz="1200"/>
            </a:lvl1pPr>
          </a:lstStyle>
          <a:p>
            <a:endParaRPr/>
          </a:p>
        </p:txBody>
      </p:sp>
      <p:sp>
        <p:nvSpPr>
          <p:cNvPr id="7" name="Slide Number Placeholder 6"/>
          <p:cNvSpPr txBox="1">
            <a:spLocks noGrp="1"/>
          </p:cNvSpPr>
          <p:nvPr>
            <p:ph type="sldNum" sz="quarter" idx="5"/>
          </p:nvPr>
        </p:nvSpPr>
        <p:spPr>
          <a:xfrm>
            <a:off x="3884613" y="8685214"/>
            <a:ext cx="2971800" cy="458786"/>
          </a:xfrm>
          <a:prstGeom prst="rect">
            <a:avLst/>
          </a:prstGeom>
        </p:spPr>
        <p:txBody>
          <a:bodyPr lIns="91440" tIns="45720" rIns="91440" bIns="45720" anchor="b"/>
          <a:lstStyle>
            <a:lvl1pPr lvl="0" algn="r">
              <a:defRPr sz="1200"/>
            </a:lvl1pPr>
          </a:lstStyle>
          <a:p>
            <a:fld id="{8B38DBA3-52F9-4AF4-A6A4-FA4D7DB2F99C}" type="slidenum">
              <a:t>‹#›</a:t>
            </a:fld>
            <a:endParaRPr/>
          </a:p>
        </p:txBody>
      </p:sp>
    </p:spTree>
  </p:cSld>
  <p:clrMap bg1="lt1" tx1="dk1" bg2="lt2" tx2="dk2" accent1="accent1" accent2="accent2" accent3="accent3" accent4="accent4" accent5="accent5" accent6="accent6" hlink="hlink" folHlink="folHlink"/>
  <p:notesStyle>
    <a:lvl1pPr marL="0" lvl="0" algn="l">
      <a:defRPr sz="1200">
        <a:solidFill>
          <a:schemeClr val="tx1"/>
        </a:solidFill>
        <a:latin typeface="Calibri"/>
      </a:defRPr>
    </a:lvl1pPr>
    <a:lvl2pPr marL="457200" lvl="0" algn="l">
      <a:defRPr sz="1200">
        <a:solidFill>
          <a:schemeClr val="tx1"/>
        </a:solidFill>
        <a:latin typeface="Calibri"/>
      </a:defRPr>
    </a:lvl2pPr>
    <a:lvl3pPr marL="914400" lvl="0" algn="l">
      <a:defRPr sz="1200">
        <a:solidFill>
          <a:schemeClr val="tx1"/>
        </a:solidFill>
        <a:latin typeface="Calibri"/>
      </a:defRPr>
    </a:lvl3pPr>
    <a:lvl4pPr marL="1371600" lvl="0" algn="l">
      <a:defRPr sz="1200">
        <a:solidFill>
          <a:schemeClr val="tx1"/>
        </a:solidFill>
        <a:latin typeface="Calibri"/>
      </a:defRPr>
    </a:lvl4pPr>
    <a:lvl5pPr marL="1828800" lvl="0" algn="l">
      <a:defRPr sz="1200">
        <a:solidFill>
          <a:schemeClr val="tx1"/>
        </a:solidFill>
        <a:latin typeface="Calibri"/>
      </a:defRPr>
    </a:lvl5pPr>
    <a:lvl6pPr marL="2286000" lvl="0" algn="l">
      <a:defRPr sz="1200">
        <a:solidFill>
          <a:schemeClr val="tx1"/>
        </a:solidFill>
        <a:latin typeface="Calibri"/>
      </a:defRPr>
    </a:lvl6pPr>
    <a:lvl7pPr marL="2743200" lvl="0" algn="l">
      <a:defRPr sz="1200">
        <a:solidFill>
          <a:schemeClr val="tx1"/>
        </a:solidFill>
        <a:latin typeface="Calibri"/>
      </a:defRPr>
    </a:lvl7pPr>
    <a:lvl8pPr marL="3200400" lvl="0" algn="l">
      <a:defRPr sz="1200">
        <a:solidFill>
          <a:schemeClr val="tx1"/>
        </a:solidFill>
        <a:latin typeface="Calibri"/>
      </a:defRPr>
    </a:lvl8pPr>
    <a:lvl9pPr marL="3657600" lvl="0" algn="l">
      <a:defRPr sz="1200">
        <a:solidFill>
          <a:schemeClr val="tx1"/>
        </a:solidFill>
        <a:latin typeface="Calibri"/>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p:cNvSpPr txBox="1">
            <a:spLocks noGrp="1"/>
          </p:cNvSpPr>
          <p:nvPr>
            <p:ph type="body"/>
          </p:nvPr>
        </p:nvSpPr>
        <p:spPr>
          <a:xfrm>
            <a:off x="685800" y="609600"/>
            <a:ext cx="7086600" cy="533400"/>
          </a:xfrm>
          <a:prstGeom prst="rect">
            <a:avLst/>
          </a:prstGeom>
        </p:spPr>
        <p:txBody>
          <a:bodyPr/>
          <a:lstStyle>
            <a:lvl1pPr lvl="0">
              <a:defRPr/>
            </a:lvl1pPr>
          </a:lstStyle>
          <a:p>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cSld name="Content with Caption">
    <p:spTree>
      <p:nvGrpSpPr>
        <p:cNvPr id="1" name=""/>
        <p:cNvGrpSpPr/>
        <p:nvPr/>
      </p:nvGrpSpPr>
      <p:grpSpPr>
        <a:xfrm>
          <a:off x="0" y="0"/>
          <a:ext cx="0" cy="0"/>
          <a:chOff x="0" y="0"/>
          <a:chExt cx="0" cy="0"/>
        </a:xfrm>
      </p:grpSpPr>
      <p:sp>
        <p:nvSpPr>
          <p:cNvPr id="2" name="Title 1"/>
          <p:cNvSpPr txBox="1">
            <a:spLocks noGrp="1"/>
          </p:cNvSpPr>
          <p:nvPr>
            <p:ph type="title"/>
          </p:nvPr>
        </p:nvSpPr>
        <p:spPr>
          <a:xfrm>
            <a:off x="839788" y="457200"/>
            <a:ext cx="3932237" cy="1600200"/>
          </a:xfrm>
          <a:prstGeom prst="rect">
            <a:avLst/>
          </a:prstGeom>
        </p:spPr>
        <p:txBody>
          <a:bodyPr anchor="b"/>
          <a:lstStyle>
            <a:lvl1pPr lvl="0">
              <a:defRPr sz="3200"/>
            </a:lvl1pPr>
          </a:lstStyle>
          <a:p>
            <a:pPr lvl="0"/>
            <a:r>
              <a:rPr/>
              <a:t>Click to edit Master title style</a:t>
            </a:r>
          </a:p>
        </p:txBody>
      </p:sp>
      <p:sp>
        <p:nvSpPr>
          <p:cNvPr id="3" name="Text Placeholder 2"/>
          <p:cNvSpPr txBox="1">
            <a:spLocks noGrp="1"/>
          </p:cNvSpPr>
          <p:nvPr>
            <p:ph type="body" idx="1"/>
          </p:nvPr>
        </p:nvSpPr>
        <p:spPr>
          <a:xfrm>
            <a:off x="5183188" y="2388476"/>
            <a:ext cx="6172200" cy="3472574"/>
          </a:xfrm>
          <a:prstGeom prst="rect">
            <a:avLst/>
          </a:prstGeom>
        </p:spPr>
        <p:txBody>
          <a:bodyPr/>
          <a:lstStyle>
            <a:lvl1pPr lvl="0">
              <a:defRPr sz="3200"/>
            </a:lvl1pPr>
          </a:lstStyle>
          <a:p>
            <a:pPr lvl="0"/>
            <a:r>
              <a:rPr/>
              <a:t>Click to edit Master text styles</a:t>
            </a:r>
          </a:p>
          <a:p>
            <a:pPr lvl="1"/>
            <a:r>
              <a:rPr/>
              <a:t>Second level</a:t>
            </a:r>
          </a:p>
          <a:p>
            <a:pPr lvl="2"/>
            <a:r>
              <a:rPr/>
              <a:t>Third level</a:t>
            </a:r>
          </a:p>
          <a:p>
            <a:pPr lvl="3"/>
            <a:r>
              <a:rPr/>
              <a:t>Fourth level</a:t>
            </a:r>
          </a:p>
          <a:p>
            <a:pPr lvl="4"/>
            <a:r>
              <a:rPr/>
              <a:t>Fifth level</a:t>
            </a:r>
          </a:p>
        </p:txBody>
      </p:sp>
      <p:sp>
        <p:nvSpPr>
          <p:cNvPr id="4" name="Text Placeholder 3"/>
          <p:cNvSpPr txBox="1">
            <a:spLocks noGrp="1"/>
          </p:cNvSpPr>
          <p:nvPr>
            <p:ph type="body" sz="half" idx="2"/>
          </p:nvPr>
        </p:nvSpPr>
        <p:spPr>
          <a:xfrm>
            <a:off x="839788" y="2356944"/>
            <a:ext cx="3932237" cy="3512043"/>
          </a:xfrm>
          <a:prstGeom prst="rect">
            <a:avLst/>
          </a:prstGeom>
        </p:spPr>
        <p:txBody>
          <a:bodyPr/>
          <a:lstStyle>
            <a:lvl1pPr marL="0" lvl="0" indent="0">
              <a:buNone/>
              <a:defRPr sz="1600"/>
            </a:lvl1pPr>
          </a:lstStyle>
          <a:p>
            <a:pPr lvl="0"/>
            <a:r>
              <a:rPr/>
              <a:t>Click to edit Master text styles</a:t>
            </a:r>
          </a:p>
        </p:txBody>
      </p:sp>
      <p:sp>
        <p:nvSpPr>
          <p:cNvPr id="5" name="Date Placeholder 4"/>
          <p:cNvSpPr txBox="1">
            <a:spLocks noGrp="1"/>
          </p:cNvSpPr>
          <p:nvPr>
            <p:ph type="dt" sz="half" idx="10"/>
          </p:nvPr>
        </p:nvSpPr>
        <p:spPr>
          <a:prstGeom prst="rect">
            <a:avLst/>
          </a:prstGeom>
        </p:spPr>
        <p:txBody>
          <a:bodyPr/>
          <a:lstStyle>
            <a:lvl1pPr lvl="0">
              <a:defRPr/>
            </a:lvl1pPr>
          </a:lstStyle>
          <a:p>
            <a:endParaRPr/>
          </a:p>
        </p:txBody>
      </p:sp>
      <p:sp>
        <p:nvSpPr>
          <p:cNvPr id="6" name="Footer Placeholder 5"/>
          <p:cNvSpPr txBox="1">
            <a:spLocks noGrp="1"/>
          </p:cNvSpPr>
          <p:nvPr>
            <p:ph type="ftr" sz="quarter" idx="11"/>
          </p:nvPr>
        </p:nvSpPr>
        <p:spPr>
          <a:prstGeom prst="rect">
            <a:avLst/>
          </a:prstGeom>
        </p:spPr>
        <p:txBody>
          <a:bodyPr/>
          <a:lstStyle>
            <a:lvl1pPr lvl="0">
              <a:defRPr/>
            </a:lvl1pPr>
          </a:lstStyle>
          <a:p>
            <a:endParaRPr/>
          </a:p>
        </p:txBody>
      </p:sp>
      <p:sp>
        <p:nvSpPr>
          <p:cNvPr id="7" name="Slide Number Placeholder 6"/>
          <p:cNvSpPr txBox="1">
            <a:spLocks noGrp="1"/>
          </p:cNvSpPr>
          <p:nvPr>
            <p:ph type="sldNum" sz="quarter" idx="12"/>
          </p:nvPr>
        </p:nvSpPr>
        <p:spPr>
          <a:prstGeom prst="rect">
            <a:avLst/>
          </a:prstGeom>
        </p:spPr>
        <p:txBody>
          <a:bodyPr/>
          <a:lstStyle>
            <a:lvl1pPr lvl="0">
              <a:defRPr/>
            </a:lvl1pPr>
          </a:lstStyle>
          <a:p>
            <a:fld id="{8B38DBA3-52F9-4AF4-A6A4-FA4D7DB2F99C}" type="slidenum">
              <a:t>‹#›</a:t>
            </a:fld>
            <a:endParaRPr/>
          </a:p>
        </p:txBody>
      </p:sp>
      <p:grpSp>
        <p:nvGrpSpPr>
          <p:cNvPr id="8" name="Group 7"/>
          <p:cNvGrpSpPr/>
          <p:nvPr/>
        </p:nvGrpSpPr>
        <p:grpSpPr>
          <a:xfrm>
            <a:off x="0" y="2054469"/>
            <a:ext cx="12192000" cy="227812"/>
            <a:chOff x="0" y="1256431"/>
            <a:chExt cx="12192000" cy="227812"/>
          </a:xfrm>
        </p:grpSpPr>
        <p:sp>
          <p:nvSpPr>
            <p:cNvPr id="9" name="Rectangle 8"/>
            <p:cNvSpPr/>
            <p:nvPr/>
          </p:nvSpPr>
          <p:spPr>
            <a:xfrm>
              <a:off x="812800" y="1256431"/>
              <a:ext cx="11379200" cy="227812"/>
            </a:xfrm>
            <a:prstGeom prst="rect">
              <a:avLst/>
            </a:prstGeom>
            <a:solidFill>
              <a:schemeClr val="accent6">
                <a:lumMod val="75000"/>
              </a:schemeClr>
            </a:solidFill>
            <a:ln>
              <a:noFill/>
            </a:ln>
          </p:spPr>
          <p:txBody>
            <a:bodyPr anchor="ctr"/>
            <a:lstStyle>
              <a:lvl1pPr lvl="0">
                <a:defRPr/>
              </a:lvl1pPr>
            </a:lstStyle>
            <a:p>
              <a:endParaRPr/>
            </a:p>
          </p:txBody>
        </p:sp>
        <p:sp>
          <p:nvSpPr>
            <p:cNvPr id="10" name="Rectangle 9"/>
            <p:cNvSpPr/>
            <p:nvPr/>
          </p:nvSpPr>
          <p:spPr>
            <a:xfrm>
              <a:off x="0" y="1256431"/>
              <a:ext cx="812800" cy="227408"/>
            </a:xfrm>
            <a:prstGeom prst="rect">
              <a:avLst/>
            </a:prstGeom>
            <a:solidFill>
              <a:srgbClr val="FFC000"/>
            </a:solidFill>
            <a:ln>
              <a:noFill/>
            </a:ln>
          </p:spPr>
          <p:txBody>
            <a:bodyPr anchor="ctr"/>
            <a:lstStyle>
              <a:lvl1pPr lvl="0">
                <a:defRPr/>
              </a:lvl1pPr>
            </a:lstStyle>
            <a:p>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254000" y="1066801"/>
            <a:ext cx="5740400" cy="5059363"/>
          </a:xfrm>
        </p:spPr>
        <p:txBody>
          <a:bodyPr/>
          <a:lstStyle>
            <a:lvl1pPr>
              <a:defRPr lang="en-US" sz="2400" kern="1200" dirty="0" smtClean="0">
                <a:solidFill>
                  <a:schemeClr val="tx1"/>
                </a:solidFill>
                <a:latin typeface="+mn-lt"/>
                <a:ea typeface="+mn-ea"/>
                <a:cs typeface="+mn-cs"/>
              </a:defRPr>
            </a:lvl1pPr>
            <a:lvl2pPr marL="742950" indent="-285750">
              <a:defRPr lang="en-US" sz="2300" kern="1200" dirty="0" smtClean="0">
                <a:solidFill>
                  <a:schemeClr val="tx1"/>
                </a:solidFill>
                <a:latin typeface="+mn-lt"/>
                <a:ea typeface="+mn-ea"/>
                <a:cs typeface="+mn-cs"/>
              </a:defRPr>
            </a:lvl2pPr>
            <a:lvl3pPr marL="1143000" indent="-228600">
              <a:defRPr lang="en-US" sz="2200" kern="1200" dirty="0" smtClean="0">
                <a:solidFill>
                  <a:schemeClr val="tx1"/>
                </a:solidFill>
                <a:latin typeface="+mn-lt"/>
                <a:ea typeface="+mn-ea"/>
                <a:cs typeface="+mn-cs"/>
              </a:defRPr>
            </a:lvl3pPr>
            <a:lvl4pPr marL="1600200" indent="-228600">
              <a:defRPr lang="en-US" sz="1800" kern="1200" dirty="0" smtClean="0">
                <a:solidFill>
                  <a:schemeClr val="tx1"/>
                </a:solidFill>
                <a:latin typeface="+mn-lt"/>
                <a:ea typeface="+mn-ea"/>
                <a:cs typeface="+mn-cs"/>
              </a:defRPr>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marL="742950" lvl="1" indent="-285750" algn="l" defTabSz="914400" rtl="0" eaLnBrk="1" latinLnBrk="0" hangingPunct="1">
              <a:spcBef>
                <a:spcPct val="20000"/>
              </a:spcBef>
              <a:buFont typeface="Arial" pitchFamily="34" charset="0"/>
              <a:buChar char="–"/>
            </a:pPr>
            <a:r>
              <a:rPr lang="en-US" dirty="0" smtClean="0"/>
              <a:t>Second level</a:t>
            </a:r>
          </a:p>
          <a:p>
            <a:pPr marL="1143000" lvl="2" indent="-228600" algn="l" defTabSz="914400" rtl="0" eaLnBrk="1" latinLnBrk="0" hangingPunct="1">
              <a:spcBef>
                <a:spcPct val="20000"/>
              </a:spcBef>
              <a:buFont typeface="Arial" pitchFamily="34" charset="0"/>
              <a:buChar char="•"/>
            </a:pPr>
            <a:r>
              <a:rPr lang="en-US" dirty="0" smtClean="0"/>
              <a:t>Third level</a:t>
            </a:r>
          </a:p>
          <a:p>
            <a:pPr marL="1600200" lvl="3" indent="-228600" algn="l" defTabSz="914400" rtl="0" eaLnBrk="1" latinLnBrk="0" hangingPunct="1">
              <a:spcBef>
                <a:spcPct val="20000"/>
              </a:spcBef>
              <a:buFont typeface="Arial" pitchFamily="34" charset="0"/>
              <a:buChar char="–"/>
            </a:pPr>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6197600" y="1066801"/>
            <a:ext cx="5740400" cy="50593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Rektangel 11"/>
          <p:cNvSpPr/>
          <p:nvPr userDrawn="1"/>
        </p:nvSpPr>
        <p:spPr>
          <a:xfrm>
            <a:off x="0" y="6477000"/>
            <a:ext cx="5384800" cy="381000"/>
          </a:xfrm>
          <a:prstGeom prst="rect">
            <a:avLst/>
          </a:prstGeom>
          <a:solidFill>
            <a:srgbClr val="34495E"/>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nchor="ctr"/>
          <a:lstStyle/>
          <a:p>
            <a:pPr indent="-342900">
              <a:defRPr/>
            </a:pPr>
            <a:r>
              <a:rPr lang="da-DK" sz="1800" noProof="1" smtClean="0">
                <a:solidFill>
                  <a:srgbClr val="FFFFFF"/>
                </a:solidFill>
                <a:latin typeface="+mj-lt"/>
                <a:ea typeface="Open Sans" panose="020B0606030504020204" pitchFamily="34" charset="0"/>
                <a:cs typeface="Open Sans" panose="020B0606030504020204" pitchFamily="34" charset="0"/>
              </a:rPr>
              <a:t>Unit</a:t>
            </a:r>
            <a:r>
              <a:rPr lang="da-DK" sz="1800" baseline="0" noProof="1" smtClean="0">
                <a:solidFill>
                  <a:srgbClr val="FFFFFF"/>
                </a:solidFill>
                <a:latin typeface="+mj-lt"/>
                <a:ea typeface="Open Sans" panose="020B0606030504020204" pitchFamily="34" charset="0"/>
                <a:cs typeface="Open Sans" panose="020B0606030504020204" pitchFamily="34" charset="0"/>
              </a:rPr>
              <a:t> – 5: </a:t>
            </a:r>
            <a:r>
              <a:rPr lang="en-US" sz="1800" dirty="0" smtClean="0"/>
              <a:t>Memory Management</a:t>
            </a:r>
            <a:endParaRPr lang="da-DK" sz="1800" noProof="1">
              <a:solidFill>
                <a:srgbClr val="FFFFFF"/>
              </a:solidFill>
              <a:latin typeface="+mj-lt"/>
              <a:ea typeface="Open Sans" panose="020B0606030504020204" pitchFamily="34" charset="0"/>
              <a:cs typeface="Open Sans" panose="020B0606030504020204" pitchFamily="34" charset="0"/>
            </a:endParaRPr>
          </a:p>
        </p:txBody>
      </p:sp>
      <p:sp>
        <p:nvSpPr>
          <p:cNvPr id="9" name="Rektangel 11"/>
          <p:cNvSpPr/>
          <p:nvPr userDrawn="1"/>
        </p:nvSpPr>
        <p:spPr>
          <a:xfrm>
            <a:off x="6197600" y="6480727"/>
            <a:ext cx="5994400" cy="381000"/>
          </a:xfrm>
          <a:prstGeom prst="rect">
            <a:avLst/>
          </a:prstGeom>
          <a:solidFill>
            <a:srgbClr val="34495E"/>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nchor="ctr"/>
          <a:lstStyle/>
          <a:p>
            <a:pPr indent="-342900">
              <a:defRPr/>
            </a:pPr>
            <a:r>
              <a:rPr lang="en-US" sz="1800" noProof="1" smtClean="0">
                <a:solidFill>
                  <a:srgbClr val="FFFFFF"/>
                </a:solidFill>
                <a:latin typeface="+mj-lt"/>
                <a:ea typeface="Open Sans" panose="020B0606030504020204" pitchFamily="34" charset="0"/>
                <a:cs typeface="Open Sans" panose="020B0606030504020204" pitchFamily="34" charset="0"/>
              </a:rPr>
              <a:t>Darshan</a:t>
            </a:r>
            <a:r>
              <a:rPr lang="en-US" sz="1800" baseline="0" noProof="1" smtClean="0">
                <a:solidFill>
                  <a:srgbClr val="FFFFFF"/>
                </a:solidFill>
                <a:latin typeface="+mj-lt"/>
                <a:ea typeface="Open Sans" panose="020B0606030504020204" pitchFamily="34" charset="0"/>
                <a:cs typeface="Open Sans" panose="020B0606030504020204" pitchFamily="34" charset="0"/>
              </a:rPr>
              <a:t> Institute of Engineering &amp; Technology</a:t>
            </a:r>
            <a:endParaRPr lang="da-DK" sz="1800" noProof="1">
              <a:solidFill>
                <a:srgbClr val="FFFFFF"/>
              </a:solidFill>
              <a:latin typeface="+mj-lt"/>
              <a:ea typeface="Open Sans" panose="020B0606030504020204" pitchFamily="34" charset="0"/>
              <a:cs typeface="Open Sans" panose="020B0606030504020204" pitchFamily="34" charset="0"/>
            </a:endParaRPr>
          </a:p>
        </p:txBody>
      </p:sp>
      <p:sp>
        <p:nvSpPr>
          <p:cNvPr id="10" name="Rektangel 11"/>
          <p:cNvSpPr/>
          <p:nvPr userDrawn="1"/>
        </p:nvSpPr>
        <p:spPr>
          <a:xfrm>
            <a:off x="5384800" y="6477000"/>
            <a:ext cx="812800" cy="381000"/>
          </a:xfrm>
          <a:prstGeom prst="rect">
            <a:avLst/>
          </a:prstGeom>
          <a:solidFill>
            <a:srgbClr val="34495E"/>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nchor="ctr"/>
          <a:lstStyle/>
          <a:p>
            <a:pPr indent="-342900" algn="ctr">
              <a:defRPr/>
            </a:pPr>
            <a:fld id="{4CCBBDC9-ADEB-48F3-A42C-1AD0249F062A}" type="slidenum">
              <a:rPr lang="da-DK" sz="1800" noProof="1" smtClean="0">
                <a:solidFill>
                  <a:srgbClr val="FFFFFF"/>
                </a:solidFill>
                <a:latin typeface="+mj-lt"/>
                <a:ea typeface="Open Sans" panose="020B0606030504020204" pitchFamily="34" charset="0"/>
                <a:cs typeface="Open Sans" panose="020B0606030504020204" pitchFamily="34" charset="0"/>
              </a:rPr>
              <a:pPr indent="-342900" algn="ctr">
                <a:defRPr/>
              </a:pPr>
              <a:t>‹#›</a:t>
            </a:fld>
            <a:endParaRPr lang="da-DK" sz="1800" noProof="1">
              <a:solidFill>
                <a:srgbClr val="FFFFFF"/>
              </a:solidFill>
              <a:latin typeface="+mj-lt"/>
              <a:ea typeface="Open Sans" panose="020B0606030504020204" pitchFamily="34" charset="0"/>
              <a:cs typeface="Open Sans" panose="020B0606030504020204" pitchFamily="34" charset="0"/>
            </a:endParaRPr>
          </a:p>
        </p:txBody>
      </p:sp>
      <p:sp>
        <p:nvSpPr>
          <p:cNvPr id="11" name="Title 1"/>
          <p:cNvSpPr>
            <a:spLocks noGrp="1"/>
          </p:cNvSpPr>
          <p:nvPr>
            <p:ph type="title"/>
          </p:nvPr>
        </p:nvSpPr>
        <p:spPr>
          <a:xfrm>
            <a:off x="254000" y="106364"/>
            <a:ext cx="11684000" cy="808037"/>
          </a:xfrm>
        </p:spPr>
        <p:txBody>
          <a:bodyPr>
            <a:normAutofit/>
          </a:bodyPr>
          <a:lstStyle>
            <a:lvl1pPr algn="l">
              <a:defRPr lang="en-US" sz="4400" b="0" kern="1200" dirty="0">
                <a:solidFill>
                  <a:schemeClr val="tx1"/>
                </a:solidFill>
                <a:latin typeface="+mj-lt"/>
                <a:ea typeface="Open Sans Semibold" panose="020B0706030804020204" pitchFamily="34" charset="0"/>
                <a:cs typeface="Open Sans Semibold" panose="020B0706030804020204" pitchFamily="34" charset="0"/>
              </a:defRPr>
            </a:lvl1pPr>
          </a:lstStyle>
          <a:p>
            <a:r>
              <a:rPr lang="en-US" dirty="0" smtClean="0"/>
              <a:t>Click to edit Master title style</a:t>
            </a:r>
            <a:endParaRPr lang="en-US" dirty="0"/>
          </a:p>
        </p:txBody>
      </p:sp>
      <p:cxnSp>
        <p:nvCxnSpPr>
          <p:cNvPr id="12" name="Straight Connector 11"/>
          <p:cNvCxnSpPr/>
          <p:nvPr userDrawn="1"/>
        </p:nvCxnSpPr>
        <p:spPr>
          <a:xfrm>
            <a:off x="254000" y="914400"/>
            <a:ext cx="116840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38642735"/>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2" name="Title 1"/>
          <p:cNvSpPr txBox="1">
            <a:spLocks noGrp="1"/>
          </p:cNvSpPr>
          <p:nvPr>
            <p:ph type="title"/>
          </p:nvPr>
        </p:nvSpPr>
        <p:spPr>
          <a:xfrm>
            <a:off x="838200" y="365126"/>
            <a:ext cx="10515600" cy="891306"/>
          </a:xfrm>
          <a:prstGeom prst="rect">
            <a:avLst/>
          </a:prstGeom>
        </p:spPr>
        <p:txBody>
          <a:bodyPr/>
          <a:lstStyle>
            <a:lvl1pPr lvl="0">
              <a:defRPr/>
            </a:lvl1pPr>
          </a:lstStyle>
          <a:p>
            <a:pPr lvl="0"/>
            <a:r>
              <a:rPr/>
              <a:t>Click to edit Master title style</a:t>
            </a:r>
          </a:p>
        </p:txBody>
      </p:sp>
      <p:sp>
        <p:nvSpPr>
          <p:cNvPr id="3" name="Text Placeholder 2"/>
          <p:cNvSpPr txBox="1">
            <a:spLocks noGrp="1"/>
          </p:cNvSpPr>
          <p:nvPr>
            <p:ph type="body" idx="1"/>
          </p:nvPr>
        </p:nvSpPr>
        <p:spPr>
          <a:prstGeom prst="rect">
            <a:avLst/>
          </a:prstGeom>
        </p:spPr>
        <p:txBody>
          <a:bodyPr/>
          <a:lstStyle>
            <a:lvl1pPr lvl="0">
              <a:defRPr/>
            </a:lvl1pPr>
          </a:lstStyle>
          <a:p>
            <a:pPr lvl="0"/>
            <a:r>
              <a:rPr/>
              <a:t>Click to edit Master text styles</a:t>
            </a:r>
          </a:p>
          <a:p>
            <a:pPr lvl="1"/>
            <a:r>
              <a:rPr/>
              <a:t>Second level</a:t>
            </a:r>
          </a:p>
          <a:p>
            <a:pPr lvl="2"/>
            <a:r>
              <a:rPr/>
              <a:t>Third level</a:t>
            </a:r>
          </a:p>
          <a:p>
            <a:pPr lvl="3"/>
            <a:r>
              <a:rPr/>
              <a:t>Fourth level</a:t>
            </a:r>
          </a:p>
          <a:p>
            <a:pPr lvl="4"/>
            <a:r>
              <a:rPr/>
              <a:t>Fifth level</a:t>
            </a:r>
          </a:p>
        </p:txBody>
      </p:sp>
      <p:sp>
        <p:nvSpPr>
          <p:cNvPr id="4" name="Date Placeholder 3"/>
          <p:cNvSpPr txBox="1">
            <a:spLocks noGrp="1"/>
          </p:cNvSpPr>
          <p:nvPr>
            <p:ph type="dt" sz="half" idx="10"/>
          </p:nvPr>
        </p:nvSpPr>
        <p:spPr>
          <a:prstGeom prst="rect">
            <a:avLst/>
          </a:prstGeom>
        </p:spPr>
        <p:txBody>
          <a:bodyPr/>
          <a:lstStyle>
            <a:lvl1pPr lvl="0">
              <a:defRPr/>
            </a:lvl1pPr>
          </a:lstStyle>
          <a:p>
            <a:endParaRPr/>
          </a:p>
        </p:txBody>
      </p:sp>
      <p:sp>
        <p:nvSpPr>
          <p:cNvPr id="5" name="Footer Placeholder 4"/>
          <p:cNvSpPr txBox="1">
            <a:spLocks noGrp="1"/>
          </p:cNvSpPr>
          <p:nvPr>
            <p:ph type="ftr" sz="quarter" idx="11"/>
          </p:nvPr>
        </p:nvSpPr>
        <p:spPr>
          <a:prstGeom prst="rect">
            <a:avLst/>
          </a:prstGeom>
        </p:spPr>
        <p:txBody>
          <a:bodyPr/>
          <a:lstStyle>
            <a:lvl1pPr lvl="0">
              <a:defRPr/>
            </a:lvl1pPr>
          </a:lstStyle>
          <a:p>
            <a:endParaRPr/>
          </a:p>
        </p:txBody>
      </p:sp>
      <p:sp>
        <p:nvSpPr>
          <p:cNvPr id="6" name="Slide Number Placeholder 5"/>
          <p:cNvSpPr txBox="1">
            <a:spLocks noGrp="1"/>
          </p:cNvSpPr>
          <p:nvPr>
            <p:ph type="sldNum" sz="quarter" idx="12"/>
          </p:nvPr>
        </p:nvSpPr>
        <p:spPr>
          <a:prstGeom prst="rect">
            <a:avLst/>
          </a:prstGeom>
        </p:spPr>
        <p:txBody>
          <a:bodyPr/>
          <a:lstStyle>
            <a:lvl1pPr lvl="0">
              <a:defRPr/>
            </a:lvl1pPr>
          </a:lstStyle>
          <a:p>
            <a:fld id="{8B38DBA3-52F9-4AF4-A6A4-FA4D7DB2F99C}" type="slidenum">
              <a:t>‹#›</a:t>
            </a:fld>
            <a:endParaRPr/>
          </a:p>
        </p:txBody>
      </p:sp>
      <p:grpSp>
        <p:nvGrpSpPr>
          <p:cNvPr id="7" name="Group 6"/>
          <p:cNvGrpSpPr/>
          <p:nvPr/>
        </p:nvGrpSpPr>
        <p:grpSpPr>
          <a:xfrm>
            <a:off x="0" y="1256431"/>
            <a:ext cx="12192000" cy="227812"/>
            <a:chOff x="0" y="1256431"/>
            <a:chExt cx="12192000" cy="227812"/>
          </a:xfrm>
        </p:grpSpPr>
        <p:sp>
          <p:nvSpPr>
            <p:cNvPr id="8" name="Rectangle 7"/>
            <p:cNvSpPr/>
            <p:nvPr/>
          </p:nvSpPr>
          <p:spPr>
            <a:xfrm>
              <a:off x="812800" y="1256431"/>
              <a:ext cx="11379200" cy="227812"/>
            </a:xfrm>
            <a:prstGeom prst="rect">
              <a:avLst/>
            </a:prstGeom>
            <a:solidFill>
              <a:schemeClr val="accent6">
                <a:lumMod val="75000"/>
              </a:schemeClr>
            </a:solidFill>
            <a:ln>
              <a:noFill/>
            </a:ln>
          </p:spPr>
          <p:txBody>
            <a:bodyPr anchor="ctr"/>
            <a:lstStyle>
              <a:lvl1pPr lvl="0">
                <a:defRPr/>
              </a:lvl1pPr>
            </a:lstStyle>
            <a:p>
              <a:endParaRPr/>
            </a:p>
          </p:txBody>
        </p:sp>
        <p:sp>
          <p:nvSpPr>
            <p:cNvPr id="9" name="Rectangle 8"/>
            <p:cNvSpPr/>
            <p:nvPr/>
          </p:nvSpPr>
          <p:spPr>
            <a:xfrm>
              <a:off x="0" y="1256431"/>
              <a:ext cx="812800" cy="227408"/>
            </a:xfrm>
            <a:prstGeom prst="rect">
              <a:avLst/>
            </a:prstGeom>
            <a:solidFill>
              <a:srgbClr val="FFC000"/>
            </a:solidFill>
            <a:ln>
              <a:noFill/>
            </a:ln>
          </p:spPr>
          <p:txBody>
            <a:bodyPr anchor="ctr"/>
            <a:lstStyle>
              <a:lvl1pPr lvl="0">
                <a:defRPr/>
              </a:lvl1pPr>
            </a:lstStyle>
            <a:p>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sp>
        <p:nvSpPr>
          <p:cNvPr id="2" name="Date Placeholder 1"/>
          <p:cNvSpPr txBox="1">
            <a:spLocks noGrp="1"/>
          </p:cNvSpPr>
          <p:nvPr>
            <p:ph type="dt" sz="half" idx="10"/>
          </p:nvPr>
        </p:nvSpPr>
        <p:spPr>
          <a:prstGeom prst="rect">
            <a:avLst/>
          </a:prstGeom>
        </p:spPr>
        <p:txBody>
          <a:bodyPr/>
          <a:lstStyle>
            <a:lvl1pPr lvl="0">
              <a:defRPr/>
            </a:lvl1pPr>
          </a:lstStyle>
          <a:p>
            <a:endParaRPr/>
          </a:p>
        </p:txBody>
      </p:sp>
      <p:sp>
        <p:nvSpPr>
          <p:cNvPr id="3" name="Footer Placeholder 2"/>
          <p:cNvSpPr txBox="1">
            <a:spLocks noGrp="1"/>
          </p:cNvSpPr>
          <p:nvPr>
            <p:ph type="ftr" sz="quarter" idx="11"/>
          </p:nvPr>
        </p:nvSpPr>
        <p:spPr>
          <a:prstGeom prst="rect">
            <a:avLst/>
          </a:prstGeom>
        </p:spPr>
        <p:txBody>
          <a:bodyPr/>
          <a:lstStyle>
            <a:lvl1pPr lvl="0">
              <a:defRPr/>
            </a:lvl1pPr>
          </a:lstStyle>
          <a:p>
            <a:endParaRPr/>
          </a:p>
        </p:txBody>
      </p:sp>
      <p:sp>
        <p:nvSpPr>
          <p:cNvPr id="4" name="Slide Number Placeholder 3"/>
          <p:cNvSpPr txBox="1">
            <a:spLocks noGrp="1"/>
          </p:cNvSpPr>
          <p:nvPr>
            <p:ph type="sldNum" sz="quarter" idx="12"/>
          </p:nvPr>
        </p:nvSpPr>
        <p:spPr>
          <a:prstGeom prst="rect">
            <a:avLst/>
          </a:prstGeom>
        </p:spPr>
        <p:txBody>
          <a:bodyPr/>
          <a:lstStyle>
            <a:lvl1pPr lvl="0">
              <a:defRPr/>
            </a:lvl1pPr>
          </a:lstStyle>
          <a:p>
            <a:fld id="{8B38DBA3-52F9-4AF4-A6A4-FA4D7DB2F99C}"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Section Header">
    <p:spTree>
      <p:nvGrpSpPr>
        <p:cNvPr id="1" name=""/>
        <p:cNvGrpSpPr/>
        <p:nvPr/>
      </p:nvGrpSpPr>
      <p:grpSpPr>
        <a:xfrm>
          <a:off x="0" y="0"/>
          <a:ext cx="0" cy="0"/>
          <a:chOff x="0" y="0"/>
          <a:chExt cx="0" cy="0"/>
        </a:xfrm>
      </p:grpSpPr>
      <p:sp>
        <p:nvSpPr>
          <p:cNvPr id="2" name="Title 1"/>
          <p:cNvSpPr txBox="1">
            <a:spLocks noGrp="1"/>
          </p:cNvSpPr>
          <p:nvPr>
            <p:ph type="title"/>
          </p:nvPr>
        </p:nvSpPr>
        <p:spPr>
          <a:xfrm>
            <a:off x="831850" y="1709738"/>
            <a:ext cx="10515600" cy="2852737"/>
          </a:xfrm>
          <a:prstGeom prst="rect">
            <a:avLst/>
          </a:prstGeom>
        </p:spPr>
        <p:txBody>
          <a:bodyPr anchor="b"/>
          <a:lstStyle>
            <a:lvl1pPr lvl="0">
              <a:defRPr sz="6000"/>
            </a:lvl1pPr>
          </a:lstStyle>
          <a:p>
            <a:pPr lvl="0"/>
            <a:r>
              <a:rPr/>
              <a:t>Click to edit Master title style</a:t>
            </a:r>
          </a:p>
        </p:txBody>
      </p:sp>
      <p:sp>
        <p:nvSpPr>
          <p:cNvPr id="3" name="Text Placeholder 2"/>
          <p:cNvSpPr txBox="1">
            <a:spLocks noGrp="1"/>
          </p:cNvSpPr>
          <p:nvPr>
            <p:ph type="body" idx="1"/>
          </p:nvPr>
        </p:nvSpPr>
        <p:spPr>
          <a:xfrm>
            <a:off x="831850" y="4589463"/>
            <a:ext cx="10515600" cy="1500187"/>
          </a:xfrm>
          <a:prstGeom prst="rect">
            <a:avLst/>
          </a:prstGeom>
        </p:spPr>
        <p:txBody>
          <a:bodyPr/>
          <a:lstStyle>
            <a:lvl1pPr marL="0" lvl="0" indent="0">
              <a:buNone/>
              <a:defRPr sz="2400">
                <a:solidFill>
                  <a:schemeClr val="tx1">
                    <a:tint val="75000"/>
                  </a:schemeClr>
                </a:solidFill>
              </a:defRPr>
            </a:lvl1pPr>
          </a:lstStyle>
          <a:p>
            <a:pPr lvl="0"/>
            <a:r>
              <a:rPr/>
              <a:t>Click to edit Master text styles</a:t>
            </a:r>
          </a:p>
        </p:txBody>
      </p:sp>
      <p:sp>
        <p:nvSpPr>
          <p:cNvPr id="4" name="Date Placeholder 3"/>
          <p:cNvSpPr txBox="1">
            <a:spLocks noGrp="1"/>
          </p:cNvSpPr>
          <p:nvPr>
            <p:ph type="dt" sz="half" idx="10"/>
          </p:nvPr>
        </p:nvSpPr>
        <p:spPr>
          <a:prstGeom prst="rect">
            <a:avLst/>
          </a:prstGeom>
        </p:spPr>
        <p:txBody>
          <a:bodyPr/>
          <a:lstStyle>
            <a:lvl1pPr lvl="0">
              <a:defRPr/>
            </a:lvl1pPr>
          </a:lstStyle>
          <a:p>
            <a:endParaRPr/>
          </a:p>
        </p:txBody>
      </p:sp>
      <p:sp>
        <p:nvSpPr>
          <p:cNvPr id="5" name="Footer Placeholder 4"/>
          <p:cNvSpPr txBox="1">
            <a:spLocks noGrp="1"/>
          </p:cNvSpPr>
          <p:nvPr>
            <p:ph type="ftr" sz="quarter" idx="11"/>
          </p:nvPr>
        </p:nvSpPr>
        <p:spPr>
          <a:prstGeom prst="rect">
            <a:avLst/>
          </a:prstGeom>
        </p:spPr>
        <p:txBody>
          <a:bodyPr/>
          <a:lstStyle>
            <a:lvl1pPr lvl="0">
              <a:defRPr/>
            </a:lvl1pPr>
          </a:lstStyle>
          <a:p>
            <a:endParaRPr/>
          </a:p>
        </p:txBody>
      </p:sp>
      <p:sp>
        <p:nvSpPr>
          <p:cNvPr id="6" name="Slide Number Placeholder 5"/>
          <p:cNvSpPr txBox="1">
            <a:spLocks noGrp="1"/>
          </p:cNvSpPr>
          <p:nvPr>
            <p:ph type="sldNum" sz="quarter" idx="12"/>
          </p:nvPr>
        </p:nvSpPr>
        <p:spPr>
          <a:prstGeom prst="rect">
            <a:avLst/>
          </a:prstGeom>
        </p:spPr>
        <p:txBody>
          <a:bodyPr/>
          <a:lstStyle>
            <a:lvl1pPr lvl="0">
              <a:defRPr/>
            </a:lvl1pPr>
          </a:lstStyle>
          <a:p>
            <a:fld id="{8B38DBA3-52F9-4AF4-A6A4-FA4D7DB2F99C}" type="slidenum">
              <a:t>‹#›</a:t>
            </a:fld>
            <a:endParaRPr/>
          </a:p>
        </p:txBody>
      </p:sp>
      <p:grpSp>
        <p:nvGrpSpPr>
          <p:cNvPr id="7" name="Group 6"/>
          <p:cNvGrpSpPr/>
          <p:nvPr/>
        </p:nvGrpSpPr>
        <p:grpSpPr>
          <a:xfrm>
            <a:off x="0" y="4433183"/>
            <a:ext cx="12192000" cy="227812"/>
            <a:chOff x="0" y="1256431"/>
            <a:chExt cx="12192000" cy="227812"/>
          </a:xfrm>
        </p:grpSpPr>
        <p:sp>
          <p:nvSpPr>
            <p:cNvPr id="8" name="Rectangle 7"/>
            <p:cNvSpPr/>
            <p:nvPr/>
          </p:nvSpPr>
          <p:spPr>
            <a:xfrm>
              <a:off x="812800" y="1256431"/>
              <a:ext cx="11379200" cy="227812"/>
            </a:xfrm>
            <a:prstGeom prst="rect">
              <a:avLst/>
            </a:prstGeom>
            <a:solidFill>
              <a:schemeClr val="accent6">
                <a:lumMod val="75000"/>
              </a:schemeClr>
            </a:solidFill>
            <a:ln>
              <a:noFill/>
            </a:ln>
          </p:spPr>
          <p:txBody>
            <a:bodyPr anchor="ctr"/>
            <a:lstStyle>
              <a:lvl1pPr lvl="0">
                <a:defRPr/>
              </a:lvl1pPr>
            </a:lstStyle>
            <a:p>
              <a:endParaRPr/>
            </a:p>
          </p:txBody>
        </p:sp>
        <p:sp>
          <p:nvSpPr>
            <p:cNvPr id="9" name="Rectangle 8"/>
            <p:cNvSpPr/>
            <p:nvPr/>
          </p:nvSpPr>
          <p:spPr>
            <a:xfrm>
              <a:off x="0" y="1256431"/>
              <a:ext cx="812800" cy="227408"/>
            </a:xfrm>
            <a:prstGeom prst="rect">
              <a:avLst/>
            </a:prstGeom>
            <a:solidFill>
              <a:srgbClr val="FFC000"/>
            </a:solidFill>
            <a:ln>
              <a:noFill/>
            </a:ln>
          </p:spPr>
          <p:txBody>
            <a:bodyPr anchor="ctr"/>
            <a:lstStyle>
              <a:lvl1pPr lvl="0">
                <a:defRPr/>
              </a:lvl1pPr>
            </a:lstStyle>
            <a:p>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Title Slide">
    <p:spTree>
      <p:nvGrpSpPr>
        <p:cNvPr id="1" name=""/>
        <p:cNvGrpSpPr/>
        <p:nvPr/>
      </p:nvGrpSpPr>
      <p:grpSpPr>
        <a:xfrm>
          <a:off x="0" y="0"/>
          <a:ext cx="0" cy="0"/>
          <a:chOff x="0" y="0"/>
          <a:chExt cx="0" cy="0"/>
        </a:xfrm>
      </p:grpSpPr>
      <p:grpSp>
        <p:nvGrpSpPr>
          <p:cNvPr id="2" name="Group 1"/>
          <p:cNvGrpSpPr/>
          <p:nvPr/>
        </p:nvGrpSpPr>
        <p:grpSpPr>
          <a:xfrm>
            <a:off x="0" y="5448300"/>
            <a:ext cx="12192000" cy="771525"/>
            <a:chOff x="0" y="6072827"/>
            <a:chExt cx="12192000" cy="687016"/>
          </a:xfrm>
        </p:grpSpPr>
        <p:sp>
          <p:nvSpPr>
            <p:cNvPr id="3" name="Rectangle 2"/>
            <p:cNvSpPr/>
            <p:nvPr/>
          </p:nvSpPr>
          <p:spPr>
            <a:xfrm>
              <a:off x="3055172" y="6074043"/>
              <a:ext cx="9136828" cy="685800"/>
            </a:xfrm>
            <a:prstGeom prst="rect">
              <a:avLst/>
            </a:prstGeom>
            <a:solidFill>
              <a:schemeClr val="accent6">
                <a:lumMod val="75000"/>
              </a:schemeClr>
            </a:solidFill>
            <a:ln>
              <a:noFill/>
            </a:ln>
          </p:spPr>
          <p:txBody>
            <a:bodyPr anchor="ctr"/>
            <a:lstStyle>
              <a:lvl1pPr lvl="0">
                <a:defRPr/>
              </a:lvl1pPr>
            </a:lstStyle>
            <a:p>
              <a:endParaRPr/>
            </a:p>
          </p:txBody>
        </p:sp>
        <p:sp>
          <p:nvSpPr>
            <p:cNvPr id="4" name="Rectangle 3"/>
            <p:cNvSpPr/>
            <p:nvPr/>
          </p:nvSpPr>
          <p:spPr>
            <a:xfrm>
              <a:off x="0" y="6072827"/>
              <a:ext cx="3055172" cy="685800"/>
            </a:xfrm>
            <a:prstGeom prst="rect">
              <a:avLst/>
            </a:prstGeom>
            <a:solidFill>
              <a:srgbClr val="FFC000"/>
            </a:solidFill>
            <a:ln>
              <a:noFill/>
            </a:ln>
          </p:spPr>
          <p:txBody>
            <a:bodyPr anchor="ctr"/>
            <a:lstStyle>
              <a:lvl1pPr lvl="0">
                <a:defRPr/>
              </a:lvl1pPr>
            </a:lstStyle>
            <a:p>
              <a:endParaRPr/>
            </a:p>
          </p:txBody>
        </p:sp>
      </p:grpSp>
      <p:sp>
        <p:nvSpPr>
          <p:cNvPr id="5" name="Title 4"/>
          <p:cNvSpPr txBox="1">
            <a:spLocks noGrp="1"/>
          </p:cNvSpPr>
          <p:nvPr>
            <p:ph type="ctrTitle"/>
          </p:nvPr>
        </p:nvSpPr>
        <p:spPr>
          <a:xfrm>
            <a:off x="3055172" y="1476375"/>
            <a:ext cx="7515226" cy="3452813"/>
          </a:xfrm>
          <a:prstGeom prst="rect">
            <a:avLst/>
          </a:prstGeom>
        </p:spPr>
        <p:txBody>
          <a:bodyPr anchor="b"/>
          <a:lstStyle>
            <a:lvl1pPr lvl="0" algn="ctr">
              <a:defRPr sz="6000"/>
            </a:lvl1pPr>
          </a:lstStyle>
          <a:p>
            <a:pPr lvl="0"/>
            <a:r>
              <a:rPr/>
              <a:t>Click to edit Master title style</a:t>
            </a:r>
          </a:p>
        </p:txBody>
      </p:sp>
      <p:sp>
        <p:nvSpPr>
          <p:cNvPr id="6" name="Subtitle 5"/>
          <p:cNvSpPr txBox="1">
            <a:spLocks noGrp="1"/>
          </p:cNvSpPr>
          <p:nvPr>
            <p:ph type="subTitle" idx="1"/>
          </p:nvPr>
        </p:nvSpPr>
        <p:spPr>
          <a:xfrm>
            <a:off x="3055172" y="5521593"/>
            <a:ext cx="9144000" cy="555357"/>
          </a:xfrm>
          <a:prstGeom prst="rect">
            <a:avLst/>
          </a:prstGeom>
        </p:spPr>
        <p:txBody>
          <a:bodyPr/>
          <a:lstStyle>
            <a:lvl1pPr marL="0" lvl="0" indent="0" algn="l">
              <a:buNone/>
              <a:defRPr sz="2400">
                <a:solidFill>
                  <a:schemeClr val="bg1">
                    <a:lumMod val="95000"/>
                  </a:schemeClr>
                </a:solidFill>
              </a:defRPr>
            </a:lvl1pPr>
          </a:lstStyle>
          <a:p>
            <a:pPr lvl="0"/>
            <a:r>
              <a:rPr/>
              <a:t>Click to edit Master subtitle style</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Vertical Title and Text">
    <p:spTree>
      <p:nvGrpSpPr>
        <p:cNvPr id="1" name=""/>
        <p:cNvGrpSpPr/>
        <p:nvPr/>
      </p:nvGrpSpPr>
      <p:grpSpPr>
        <a:xfrm>
          <a:off x="0" y="0"/>
          <a:ext cx="0" cy="0"/>
          <a:chOff x="0" y="0"/>
          <a:chExt cx="0" cy="0"/>
        </a:xfrm>
      </p:grpSpPr>
      <p:sp>
        <p:nvSpPr>
          <p:cNvPr id="2" name="Title 1"/>
          <p:cNvSpPr txBox="1">
            <a:spLocks noGrp="1"/>
          </p:cNvSpPr>
          <p:nvPr>
            <p:ph type="title"/>
          </p:nvPr>
        </p:nvSpPr>
        <p:spPr>
          <a:xfrm>
            <a:off x="8724900" y="365125"/>
            <a:ext cx="2628900" cy="5811839"/>
          </a:xfrm>
          <a:prstGeom prst="rect">
            <a:avLst/>
          </a:prstGeom>
        </p:spPr>
        <p:txBody>
          <a:bodyPr/>
          <a:lstStyle>
            <a:lvl1pPr lvl="0">
              <a:defRPr/>
            </a:lvl1pPr>
          </a:lstStyle>
          <a:p>
            <a:pPr lvl="0"/>
            <a:r>
              <a:rPr/>
              <a:t>Click to edit Master title style</a:t>
            </a:r>
          </a:p>
        </p:txBody>
      </p:sp>
      <p:sp>
        <p:nvSpPr>
          <p:cNvPr id="3" name="Text Placeholder 2"/>
          <p:cNvSpPr txBox="1">
            <a:spLocks noGrp="1"/>
          </p:cNvSpPr>
          <p:nvPr>
            <p:ph type="body" idx="1"/>
          </p:nvPr>
        </p:nvSpPr>
        <p:spPr>
          <a:xfrm>
            <a:off x="838200" y="365125"/>
            <a:ext cx="7649826" cy="5811839"/>
          </a:xfrm>
          <a:prstGeom prst="rect">
            <a:avLst/>
          </a:prstGeom>
        </p:spPr>
        <p:txBody>
          <a:bodyPr/>
          <a:lstStyle>
            <a:lvl1pPr lvl="0">
              <a:defRPr/>
            </a:lvl1pPr>
          </a:lstStyle>
          <a:p>
            <a:pPr lvl="0"/>
            <a:r>
              <a:rPr/>
              <a:t>Click to edit Master text styles</a:t>
            </a:r>
          </a:p>
          <a:p>
            <a:pPr lvl="1"/>
            <a:r>
              <a:rPr/>
              <a:t>Second level</a:t>
            </a:r>
          </a:p>
          <a:p>
            <a:pPr lvl="2"/>
            <a:r>
              <a:rPr/>
              <a:t>Third level</a:t>
            </a:r>
          </a:p>
          <a:p>
            <a:pPr lvl="3"/>
            <a:r>
              <a:rPr/>
              <a:t>Fourth level</a:t>
            </a:r>
          </a:p>
          <a:p>
            <a:pPr lvl="4"/>
            <a:r>
              <a:rPr/>
              <a:t>Fifth level</a:t>
            </a:r>
          </a:p>
        </p:txBody>
      </p:sp>
      <p:sp>
        <p:nvSpPr>
          <p:cNvPr id="4" name="Date Placeholder 3"/>
          <p:cNvSpPr txBox="1">
            <a:spLocks noGrp="1"/>
          </p:cNvSpPr>
          <p:nvPr>
            <p:ph type="dt" sz="half" idx="10"/>
          </p:nvPr>
        </p:nvSpPr>
        <p:spPr>
          <a:prstGeom prst="rect">
            <a:avLst/>
          </a:prstGeom>
        </p:spPr>
        <p:txBody>
          <a:bodyPr/>
          <a:lstStyle>
            <a:lvl1pPr lvl="0">
              <a:defRPr/>
            </a:lvl1pPr>
          </a:lstStyle>
          <a:p>
            <a:endParaRPr/>
          </a:p>
        </p:txBody>
      </p:sp>
      <p:sp>
        <p:nvSpPr>
          <p:cNvPr id="5" name="Footer Placeholder 4"/>
          <p:cNvSpPr txBox="1">
            <a:spLocks noGrp="1"/>
          </p:cNvSpPr>
          <p:nvPr>
            <p:ph type="ftr" sz="quarter" idx="11"/>
          </p:nvPr>
        </p:nvSpPr>
        <p:spPr>
          <a:prstGeom prst="rect">
            <a:avLst/>
          </a:prstGeom>
        </p:spPr>
        <p:txBody>
          <a:bodyPr/>
          <a:lstStyle>
            <a:lvl1pPr lvl="0">
              <a:defRPr/>
            </a:lvl1pPr>
          </a:lstStyle>
          <a:p>
            <a:endParaRPr/>
          </a:p>
        </p:txBody>
      </p:sp>
      <p:sp>
        <p:nvSpPr>
          <p:cNvPr id="6" name="Slide Number Placeholder 5"/>
          <p:cNvSpPr txBox="1">
            <a:spLocks noGrp="1"/>
          </p:cNvSpPr>
          <p:nvPr>
            <p:ph type="sldNum" sz="quarter" idx="12"/>
          </p:nvPr>
        </p:nvSpPr>
        <p:spPr>
          <a:prstGeom prst="rect">
            <a:avLst/>
          </a:prstGeom>
        </p:spPr>
        <p:txBody>
          <a:bodyPr/>
          <a:lstStyle>
            <a:lvl1pPr lvl="0">
              <a:defRPr/>
            </a:lvl1pPr>
          </a:lstStyle>
          <a:p>
            <a:fld id="{8B38DBA3-52F9-4AF4-A6A4-FA4D7DB2F99C}" type="slidenum">
              <a:t>‹#›</a:t>
            </a:fld>
            <a:endParaRPr/>
          </a:p>
        </p:txBody>
      </p:sp>
      <p:grpSp>
        <p:nvGrpSpPr>
          <p:cNvPr id="7" name="Group 6"/>
          <p:cNvGrpSpPr/>
          <p:nvPr/>
        </p:nvGrpSpPr>
        <p:grpSpPr>
          <a:xfrm rot="5400000">
            <a:off x="5172931" y="3315094"/>
            <a:ext cx="6858001" cy="227812"/>
            <a:chOff x="0" y="1256431"/>
            <a:chExt cx="12192000" cy="227812"/>
          </a:xfrm>
        </p:grpSpPr>
        <p:sp>
          <p:nvSpPr>
            <p:cNvPr id="8" name="Rectangle 7"/>
            <p:cNvSpPr/>
            <p:nvPr/>
          </p:nvSpPr>
          <p:spPr>
            <a:xfrm>
              <a:off x="812800" y="1256431"/>
              <a:ext cx="11379200" cy="227812"/>
            </a:xfrm>
            <a:prstGeom prst="rect">
              <a:avLst/>
            </a:prstGeom>
            <a:solidFill>
              <a:schemeClr val="accent6">
                <a:lumMod val="75000"/>
              </a:schemeClr>
            </a:solidFill>
            <a:ln>
              <a:noFill/>
            </a:ln>
          </p:spPr>
          <p:txBody>
            <a:bodyPr anchor="ctr"/>
            <a:lstStyle>
              <a:lvl1pPr lvl="0">
                <a:defRPr/>
              </a:lvl1pPr>
            </a:lstStyle>
            <a:p>
              <a:endParaRPr/>
            </a:p>
          </p:txBody>
        </p:sp>
        <p:sp>
          <p:nvSpPr>
            <p:cNvPr id="9" name="Rectangle 8"/>
            <p:cNvSpPr/>
            <p:nvPr/>
          </p:nvSpPr>
          <p:spPr>
            <a:xfrm>
              <a:off x="0" y="1256431"/>
              <a:ext cx="812800" cy="227408"/>
            </a:xfrm>
            <a:prstGeom prst="rect">
              <a:avLst/>
            </a:prstGeom>
            <a:solidFill>
              <a:srgbClr val="FFC000"/>
            </a:solidFill>
            <a:ln>
              <a:noFill/>
            </a:ln>
          </p:spPr>
          <p:txBody>
            <a:bodyPr anchor="ctr"/>
            <a:lstStyle>
              <a:lvl1pPr lvl="0">
                <a:defRPr/>
              </a:lvl1pPr>
            </a:lstStyle>
            <a:p>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Comparison">
    <p:spTree>
      <p:nvGrpSpPr>
        <p:cNvPr id="1" name=""/>
        <p:cNvGrpSpPr/>
        <p:nvPr/>
      </p:nvGrpSpPr>
      <p:grpSpPr>
        <a:xfrm>
          <a:off x="0" y="0"/>
          <a:ext cx="0" cy="0"/>
          <a:chOff x="0" y="0"/>
          <a:chExt cx="0" cy="0"/>
        </a:xfrm>
      </p:grpSpPr>
      <p:sp>
        <p:nvSpPr>
          <p:cNvPr id="2" name="Title 1"/>
          <p:cNvSpPr txBox="1">
            <a:spLocks noGrp="1"/>
          </p:cNvSpPr>
          <p:nvPr>
            <p:ph type="title"/>
          </p:nvPr>
        </p:nvSpPr>
        <p:spPr>
          <a:xfrm>
            <a:off x="839788" y="365126"/>
            <a:ext cx="10515600" cy="891306"/>
          </a:xfrm>
          <a:prstGeom prst="rect">
            <a:avLst/>
          </a:prstGeom>
        </p:spPr>
        <p:txBody>
          <a:bodyPr/>
          <a:lstStyle>
            <a:lvl1pPr lvl="0">
              <a:defRPr/>
            </a:lvl1pPr>
          </a:lstStyle>
          <a:p>
            <a:pPr lvl="0"/>
            <a:r>
              <a:rPr/>
              <a:t>Click to edit Master title style</a:t>
            </a:r>
          </a:p>
        </p:txBody>
      </p:sp>
      <p:sp>
        <p:nvSpPr>
          <p:cNvPr id="3" name="Text Placeholder 2"/>
          <p:cNvSpPr txBox="1">
            <a:spLocks noGrp="1"/>
          </p:cNvSpPr>
          <p:nvPr>
            <p:ph type="body" idx="1"/>
          </p:nvPr>
        </p:nvSpPr>
        <p:spPr>
          <a:xfrm>
            <a:off x="839788" y="1681163"/>
            <a:ext cx="5157787" cy="823912"/>
          </a:xfrm>
          <a:prstGeom prst="rect">
            <a:avLst/>
          </a:prstGeom>
        </p:spPr>
        <p:txBody>
          <a:bodyPr anchor="b"/>
          <a:lstStyle>
            <a:lvl1pPr marL="0" lvl="0" indent="0">
              <a:buNone/>
              <a:defRPr sz="2400" b="1"/>
            </a:lvl1pPr>
          </a:lstStyle>
          <a:p>
            <a:pPr lvl="0"/>
            <a:r>
              <a:rPr/>
              <a:t>Click to edit Master text styles</a:t>
            </a:r>
          </a:p>
        </p:txBody>
      </p:sp>
      <p:sp>
        <p:nvSpPr>
          <p:cNvPr id="4" name="Text Placeholder 3"/>
          <p:cNvSpPr txBox="1">
            <a:spLocks noGrp="1"/>
          </p:cNvSpPr>
          <p:nvPr>
            <p:ph type="body" sz="half" idx="2"/>
          </p:nvPr>
        </p:nvSpPr>
        <p:spPr>
          <a:xfrm>
            <a:off x="839788" y="2505075"/>
            <a:ext cx="5157787" cy="3684588"/>
          </a:xfrm>
          <a:prstGeom prst="rect">
            <a:avLst/>
          </a:prstGeom>
        </p:spPr>
        <p:txBody>
          <a:bodyPr/>
          <a:lstStyle>
            <a:lvl1pPr lvl="0">
              <a:defRPr/>
            </a:lvl1pPr>
          </a:lstStyle>
          <a:p>
            <a:pPr lvl="0"/>
            <a:r>
              <a:rPr/>
              <a:t>Click to edit Master text styles</a:t>
            </a:r>
          </a:p>
          <a:p>
            <a:pPr lvl="1"/>
            <a:r>
              <a:rPr/>
              <a:t>Second level</a:t>
            </a:r>
          </a:p>
          <a:p>
            <a:pPr lvl="2"/>
            <a:r>
              <a:rPr/>
              <a:t>Third level</a:t>
            </a:r>
          </a:p>
          <a:p>
            <a:pPr lvl="3"/>
            <a:r>
              <a:rPr/>
              <a:t>Fourth level</a:t>
            </a:r>
          </a:p>
          <a:p>
            <a:pPr lvl="4"/>
            <a:r>
              <a:rPr/>
              <a:t>Fifth level</a:t>
            </a:r>
          </a:p>
        </p:txBody>
      </p:sp>
      <p:sp>
        <p:nvSpPr>
          <p:cNvPr id="5" name="Text Placeholder 4"/>
          <p:cNvSpPr txBox="1">
            <a:spLocks noGrp="1"/>
          </p:cNvSpPr>
          <p:nvPr>
            <p:ph type="body" sz="quarter" idx="3"/>
          </p:nvPr>
        </p:nvSpPr>
        <p:spPr>
          <a:xfrm>
            <a:off x="6172200" y="1681163"/>
            <a:ext cx="5183188" cy="823912"/>
          </a:xfrm>
          <a:prstGeom prst="rect">
            <a:avLst/>
          </a:prstGeom>
        </p:spPr>
        <p:txBody>
          <a:bodyPr anchor="b"/>
          <a:lstStyle>
            <a:lvl1pPr marL="0" lvl="0" indent="0">
              <a:buNone/>
              <a:defRPr sz="2400" b="1"/>
            </a:lvl1pPr>
          </a:lstStyle>
          <a:p>
            <a:pPr lvl="0"/>
            <a:r>
              <a:rPr/>
              <a:t>Click to edit Master text styles</a:t>
            </a:r>
          </a:p>
        </p:txBody>
      </p:sp>
      <p:sp>
        <p:nvSpPr>
          <p:cNvPr id="6" name="Text Placeholder 5"/>
          <p:cNvSpPr txBox="1">
            <a:spLocks noGrp="1"/>
          </p:cNvSpPr>
          <p:nvPr>
            <p:ph type="body" sz="quarter" idx="4"/>
          </p:nvPr>
        </p:nvSpPr>
        <p:spPr>
          <a:xfrm>
            <a:off x="6172200" y="2505075"/>
            <a:ext cx="5183188" cy="3684588"/>
          </a:xfrm>
          <a:prstGeom prst="rect">
            <a:avLst/>
          </a:prstGeom>
        </p:spPr>
        <p:txBody>
          <a:bodyPr/>
          <a:lstStyle>
            <a:lvl1pPr lvl="0">
              <a:defRPr/>
            </a:lvl1pPr>
          </a:lstStyle>
          <a:p>
            <a:pPr lvl="0"/>
            <a:r>
              <a:rPr/>
              <a:t>Click to edit Master text styles</a:t>
            </a:r>
          </a:p>
          <a:p>
            <a:pPr lvl="1"/>
            <a:r>
              <a:rPr/>
              <a:t>Second level</a:t>
            </a:r>
          </a:p>
          <a:p>
            <a:pPr lvl="2"/>
            <a:r>
              <a:rPr/>
              <a:t>Third level</a:t>
            </a:r>
          </a:p>
          <a:p>
            <a:pPr lvl="3"/>
            <a:r>
              <a:rPr/>
              <a:t>Fourth level</a:t>
            </a:r>
          </a:p>
          <a:p>
            <a:pPr lvl="4"/>
            <a:r>
              <a:rPr/>
              <a:t>Fifth level</a:t>
            </a:r>
          </a:p>
        </p:txBody>
      </p:sp>
      <p:sp>
        <p:nvSpPr>
          <p:cNvPr id="7" name="Date Placeholder 6"/>
          <p:cNvSpPr txBox="1">
            <a:spLocks noGrp="1"/>
          </p:cNvSpPr>
          <p:nvPr>
            <p:ph type="dt" sz="half" idx="10"/>
          </p:nvPr>
        </p:nvSpPr>
        <p:spPr>
          <a:prstGeom prst="rect">
            <a:avLst/>
          </a:prstGeom>
        </p:spPr>
        <p:txBody>
          <a:bodyPr/>
          <a:lstStyle>
            <a:lvl1pPr lvl="0">
              <a:defRPr/>
            </a:lvl1pPr>
          </a:lstStyle>
          <a:p>
            <a:endParaRPr/>
          </a:p>
        </p:txBody>
      </p:sp>
      <p:sp>
        <p:nvSpPr>
          <p:cNvPr id="8" name="Footer Placeholder 7"/>
          <p:cNvSpPr txBox="1">
            <a:spLocks noGrp="1"/>
          </p:cNvSpPr>
          <p:nvPr>
            <p:ph type="ftr" sz="quarter" idx="11"/>
          </p:nvPr>
        </p:nvSpPr>
        <p:spPr>
          <a:prstGeom prst="rect">
            <a:avLst/>
          </a:prstGeom>
        </p:spPr>
        <p:txBody>
          <a:bodyPr/>
          <a:lstStyle>
            <a:lvl1pPr lvl="0">
              <a:defRPr/>
            </a:lvl1pPr>
          </a:lstStyle>
          <a:p>
            <a:endParaRPr/>
          </a:p>
        </p:txBody>
      </p:sp>
      <p:sp>
        <p:nvSpPr>
          <p:cNvPr id="9" name="Slide Number Placeholder 8"/>
          <p:cNvSpPr txBox="1">
            <a:spLocks noGrp="1"/>
          </p:cNvSpPr>
          <p:nvPr>
            <p:ph type="sldNum" sz="quarter" idx="12"/>
          </p:nvPr>
        </p:nvSpPr>
        <p:spPr>
          <a:prstGeom prst="rect">
            <a:avLst/>
          </a:prstGeom>
        </p:spPr>
        <p:txBody>
          <a:bodyPr/>
          <a:lstStyle>
            <a:lvl1pPr lvl="0">
              <a:defRPr/>
            </a:lvl1pPr>
          </a:lstStyle>
          <a:p>
            <a:fld id="{8B38DBA3-52F9-4AF4-A6A4-FA4D7DB2F99C}" type="slidenum">
              <a:t>‹#›</a:t>
            </a:fld>
            <a:endParaRPr/>
          </a:p>
        </p:txBody>
      </p:sp>
      <p:grpSp>
        <p:nvGrpSpPr>
          <p:cNvPr id="10" name="Group 9"/>
          <p:cNvGrpSpPr/>
          <p:nvPr/>
        </p:nvGrpSpPr>
        <p:grpSpPr>
          <a:xfrm>
            <a:off x="0" y="1256431"/>
            <a:ext cx="12192000" cy="227812"/>
            <a:chOff x="0" y="1256431"/>
            <a:chExt cx="12192000" cy="227812"/>
          </a:xfrm>
        </p:grpSpPr>
        <p:sp>
          <p:nvSpPr>
            <p:cNvPr id="11" name="Rectangle 10"/>
            <p:cNvSpPr/>
            <p:nvPr/>
          </p:nvSpPr>
          <p:spPr>
            <a:xfrm>
              <a:off x="812800" y="1256431"/>
              <a:ext cx="11379200" cy="227812"/>
            </a:xfrm>
            <a:prstGeom prst="rect">
              <a:avLst/>
            </a:prstGeom>
            <a:solidFill>
              <a:schemeClr val="accent6">
                <a:lumMod val="75000"/>
              </a:schemeClr>
            </a:solidFill>
            <a:ln>
              <a:noFill/>
            </a:ln>
          </p:spPr>
          <p:txBody>
            <a:bodyPr anchor="ctr"/>
            <a:lstStyle>
              <a:lvl1pPr lvl="0">
                <a:defRPr/>
              </a:lvl1pPr>
            </a:lstStyle>
            <a:p>
              <a:endParaRPr/>
            </a:p>
          </p:txBody>
        </p:sp>
        <p:sp>
          <p:nvSpPr>
            <p:cNvPr id="12" name="Rectangle 11"/>
            <p:cNvSpPr/>
            <p:nvPr/>
          </p:nvSpPr>
          <p:spPr>
            <a:xfrm>
              <a:off x="0" y="1256431"/>
              <a:ext cx="812800" cy="227408"/>
            </a:xfrm>
            <a:prstGeom prst="rect">
              <a:avLst/>
            </a:prstGeom>
            <a:solidFill>
              <a:srgbClr val="FFC000"/>
            </a:solidFill>
            <a:ln>
              <a:noFill/>
            </a:ln>
          </p:spPr>
          <p:txBody>
            <a:bodyPr anchor="ctr"/>
            <a:lstStyle>
              <a:lvl1pPr lvl="0">
                <a:defRPr/>
              </a:lvl1pPr>
            </a:lstStyle>
            <a:p>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Title and Vertical Text">
    <p:spTree>
      <p:nvGrpSpPr>
        <p:cNvPr id="1" name=""/>
        <p:cNvGrpSpPr/>
        <p:nvPr/>
      </p:nvGrpSpPr>
      <p:grpSpPr>
        <a:xfrm>
          <a:off x="0" y="0"/>
          <a:ext cx="0" cy="0"/>
          <a:chOff x="0" y="0"/>
          <a:chExt cx="0" cy="0"/>
        </a:xfrm>
      </p:grpSpPr>
      <p:sp>
        <p:nvSpPr>
          <p:cNvPr id="2" name="Title 1"/>
          <p:cNvSpPr txBox="1">
            <a:spLocks noGrp="1"/>
          </p:cNvSpPr>
          <p:nvPr>
            <p:ph type="title"/>
          </p:nvPr>
        </p:nvSpPr>
        <p:spPr>
          <a:xfrm>
            <a:off x="838200" y="365126"/>
            <a:ext cx="10515600" cy="891306"/>
          </a:xfrm>
          <a:prstGeom prst="rect">
            <a:avLst/>
          </a:prstGeom>
        </p:spPr>
        <p:txBody>
          <a:bodyPr/>
          <a:lstStyle>
            <a:lvl1pPr lvl="0">
              <a:defRPr/>
            </a:lvl1pPr>
          </a:lstStyle>
          <a:p>
            <a:pPr lvl="0"/>
            <a:r>
              <a:rPr/>
              <a:t>Click to edit Master title style</a:t>
            </a:r>
          </a:p>
        </p:txBody>
      </p:sp>
      <p:sp>
        <p:nvSpPr>
          <p:cNvPr id="3" name="Text Placeholder 2"/>
          <p:cNvSpPr txBox="1">
            <a:spLocks noGrp="1"/>
          </p:cNvSpPr>
          <p:nvPr>
            <p:ph type="body" idx="1"/>
          </p:nvPr>
        </p:nvSpPr>
        <p:spPr>
          <a:prstGeom prst="rect">
            <a:avLst/>
          </a:prstGeom>
        </p:spPr>
        <p:txBody>
          <a:bodyPr/>
          <a:lstStyle>
            <a:lvl1pPr lvl="0">
              <a:defRPr/>
            </a:lvl1pPr>
          </a:lstStyle>
          <a:p>
            <a:pPr lvl="0"/>
            <a:r>
              <a:rPr/>
              <a:t>Click to edit Master text styles</a:t>
            </a:r>
          </a:p>
          <a:p>
            <a:pPr lvl="1"/>
            <a:r>
              <a:rPr/>
              <a:t>Second level</a:t>
            </a:r>
          </a:p>
          <a:p>
            <a:pPr lvl="2"/>
            <a:r>
              <a:rPr/>
              <a:t>Third level</a:t>
            </a:r>
          </a:p>
          <a:p>
            <a:pPr lvl="3"/>
            <a:r>
              <a:rPr/>
              <a:t>Fourth level</a:t>
            </a:r>
          </a:p>
          <a:p>
            <a:pPr lvl="4"/>
            <a:r>
              <a:rPr/>
              <a:t>Fifth level</a:t>
            </a:r>
          </a:p>
        </p:txBody>
      </p:sp>
      <p:sp>
        <p:nvSpPr>
          <p:cNvPr id="4" name="Date Placeholder 3"/>
          <p:cNvSpPr txBox="1">
            <a:spLocks noGrp="1"/>
          </p:cNvSpPr>
          <p:nvPr>
            <p:ph type="dt" sz="half" idx="10"/>
          </p:nvPr>
        </p:nvSpPr>
        <p:spPr>
          <a:prstGeom prst="rect">
            <a:avLst/>
          </a:prstGeom>
        </p:spPr>
        <p:txBody>
          <a:bodyPr/>
          <a:lstStyle>
            <a:lvl1pPr lvl="0">
              <a:defRPr/>
            </a:lvl1pPr>
          </a:lstStyle>
          <a:p>
            <a:endParaRPr/>
          </a:p>
        </p:txBody>
      </p:sp>
      <p:sp>
        <p:nvSpPr>
          <p:cNvPr id="5" name="Footer Placeholder 4"/>
          <p:cNvSpPr txBox="1">
            <a:spLocks noGrp="1"/>
          </p:cNvSpPr>
          <p:nvPr>
            <p:ph type="ftr" sz="quarter" idx="11"/>
          </p:nvPr>
        </p:nvSpPr>
        <p:spPr>
          <a:prstGeom prst="rect">
            <a:avLst/>
          </a:prstGeom>
        </p:spPr>
        <p:txBody>
          <a:bodyPr/>
          <a:lstStyle>
            <a:lvl1pPr lvl="0">
              <a:defRPr/>
            </a:lvl1pPr>
          </a:lstStyle>
          <a:p>
            <a:endParaRPr/>
          </a:p>
        </p:txBody>
      </p:sp>
      <p:sp>
        <p:nvSpPr>
          <p:cNvPr id="6" name="Slide Number Placeholder 5"/>
          <p:cNvSpPr txBox="1">
            <a:spLocks noGrp="1"/>
          </p:cNvSpPr>
          <p:nvPr>
            <p:ph type="sldNum" sz="quarter" idx="12"/>
          </p:nvPr>
        </p:nvSpPr>
        <p:spPr>
          <a:prstGeom prst="rect">
            <a:avLst/>
          </a:prstGeom>
        </p:spPr>
        <p:txBody>
          <a:bodyPr/>
          <a:lstStyle>
            <a:lvl1pPr lvl="0">
              <a:defRPr/>
            </a:lvl1pPr>
          </a:lstStyle>
          <a:p>
            <a:fld id="{8B38DBA3-52F9-4AF4-A6A4-FA4D7DB2F99C}" type="slidenum">
              <a:t>‹#›</a:t>
            </a:fld>
            <a:endParaRPr/>
          </a:p>
        </p:txBody>
      </p:sp>
      <p:grpSp>
        <p:nvGrpSpPr>
          <p:cNvPr id="7" name="Group 6"/>
          <p:cNvGrpSpPr/>
          <p:nvPr/>
        </p:nvGrpSpPr>
        <p:grpSpPr>
          <a:xfrm>
            <a:off x="0" y="1256431"/>
            <a:ext cx="12192000" cy="227812"/>
            <a:chOff x="0" y="1256431"/>
            <a:chExt cx="12192000" cy="227812"/>
          </a:xfrm>
        </p:grpSpPr>
        <p:sp>
          <p:nvSpPr>
            <p:cNvPr id="8" name="Rectangle 7"/>
            <p:cNvSpPr/>
            <p:nvPr/>
          </p:nvSpPr>
          <p:spPr>
            <a:xfrm>
              <a:off x="812800" y="1256431"/>
              <a:ext cx="11379200" cy="227812"/>
            </a:xfrm>
            <a:prstGeom prst="rect">
              <a:avLst/>
            </a:prstGeom>
            <a:solidFill>
              <a:schemeClr val="accent6">
                <a:lumMod val="75000"/>
              </a:schemeClr>
            </a:solidFill>
            <a:ln>
              <a:noFill/>
            </a:ln>
          </p:spPr>
          <p:txBody>
            <a:bodyPr anchor="ctr"/>
            <a:lstStyle>
              <a:lvl1pPr lvl="0">
                <a:defRPr/>
              </a:lvl1pPr>
            </a:lstStyle>
            <a:p>
              <a:endParaRPr/>
            </a:p>
          </p:txBody>
        </p:sp>
        <p:sp>
          <p:nvSpPr>
            <p:cNvPr id="9" name="Rectangle 8"/>
            <p:cNvSpPr/>
            <p:nvPr/>
          </p:nvSpPr>
          <p:spPr>
            <a:xfrm>
              <a:off x="0" y="1256431"/>
              <a:ext cx="812800" cy="227408"/>
            </a:xfrm>
            <a:prstGeom prst="rect">
              <a:avLst/>
            </a:prstGeom>
            <a:solidFill>
              <a:srgbClr val="FFC000"/>
            </a:solidFill>
            <a:ln>
              <a:noFill/>
            </a:ln>
          </p:spPr>
          <p:txBody>
            <a:bodyPr anchor="ctr"/>
            <a:lstStyle>
              <a:lvl1pPr lvl="0">
                <a:defRPr/>
              </a:lvl1pPr>
            </a:lstStyle>
            <a:p>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Picture with Caption">
    <p:spTree>
      <p:nvGrpSpPr>
        <p:cNvPr id="1" name=""/>
        <p:cNvGrpSpPr/>
        <p:nvPr/>
      </p:nvGrpSpPr>
      <p:grpSpPr>
        <a:xfrm>
          <a:off x="0" y="0"/>
          <a:ext cx="0" cy="0"/>
          <a:chOff x="0" y="0"/>
          <a:chExt cx="0" cy="0"/>
        </a:xfrm>
      </p:grpSpPr>
      <p:sp>
        <p:nvSpPr>
          <p:cNvPr id="2" name="Title 1"/>
          <p:cNvSpPr txBox="1">
            <a:spLocks noGrp="1"/>
          </p:cNvSpPr>
          <p:nvPr>
            <p:ph type="title"/>
          </p:nvPr>
        </p:nvSpPr>
        <p:spPr>
          <a:xfrm>
            <a:off x="839788" y="457200"/>
            <a:ext cx="3932237" cy="1600200"/>
          </a:xfrm>
          <a:prstGeom prst="rect">
            <a:avLst/>
          </a:prstGeom>
        </p:spPr>
        <p:txBody>
          <a:bodyPr anchor="b"/>
          <a:lstStyle>
            <a:lvl1pPr lvl="0">
              <a:defRPr sz="3200"/>
            </a:lvl1pPr>
          </a:lstStyle>
          <a:p>
            <a:pPr lvl="0"/>
            <a:r>
              <a:rPr/>
              <a:t>Click to edit Master title style</a:t>
            </a:r>
          </a:p>
        </p:txBody>
      </p:sp>
      <p:sp>
        <p:nvSpPr>
          <p:cNvPr id="3" name="Content Placeholder 2"/>
          <p:cNvSpPr txBox="1">
            <a:spLocks noGrp="1"/>
          </p:cNvSpPr>
          <p:nvPr>
            <p:ph idx="1"/>
          </p:nvPr>
        </p:nvSpPr>
        <p:spPr>
          <a:xfrm>
            <a:off x="5183188" y="465083"/>
            <a:ext cx="6172200" cy="5395967"/>
          </a:xfrm>
          <a:prstGeom prst="rect">
            <a:avLst/>
          </a:prstGeom>
        </p:spPr>
        <p:txBody>
          <a:bodyPr/>
          <a:lstStyle>
            <a:lvl1pPr marL="0" lvl="0" indent="0">
              <a:buNone/>
              <a:defRPr sz="3200"/>
            </a:lvl1pPr>
          </a:lstStyle>
          <a:p>
            <a:endParaRPr/>
          </a:p>
        </p:txBody>
      </p:sp>
      <p:sp>
        <p:nvSpPr>
          <p:cNvPr id="4" name="Text Placeholder 3"/>
          <p:cNvSpPr txBox="1">
            <a:spLocks noGrp="1"/>
          </p:cNvSpPr>
          <p:nvPr>
            <p:ph type="body" sz="half" idx="2"/>
          </p:nvPr>
        </p:nvSpPr>
        <p:spPr>
          <a:xfrm>
            <a:off x="839788" y="2404240"/>
            <a:ext cx="3932237" cy="3464747"/>
          </a:xfrm>
          <a:prstGeom prst="rect">
            <a:avLst/>
          </a:prstGeom>
        </p:spPr>
        <p:txBody>
          <a:bodyPr/>
          <a:lstStyle>
            <a:lvl1pPr marL="0" lvl="0" indent="0">
              <a:buNone/>
              <a:defRPr sz="1600"/>
            </a:lvl1pPr>
          </a:lstStyle>
          <a:p>
            <a:pPr lvl="0"/>
            <a:r>
              <a:rPr/>
              <a:t>Click to edit Master text styles</a:t>
            </a:r>
          </a:p>
        </p:txBody>
      </p:sp>
      <p:sp>
        <p:nvSpPr>
          <p:cNvPr id="5" name="Date Placeholder 4"/>
          <p:cNvSpPr txBox="1">
            <a:spLocks noGrp="1"/>
          </p:cNvSpPr>
          <p:nvPr>
            <p:ph type="dt" sz="half" idx="10"/>
          </p:nvPr>
        </p:nvSpPr>
        <p:spPr>
          <a:prstGeom prst="rect">
            <a:avLst/>
          </a:prstGeom>
        </p:spPr>
        <p:txBody>
          <a:bodyPr/>
          <a:lstStyle>
            <a:lvl1pPr lvl="0">
              <a:defRPr/>
            </a:lvl1pPr>
          </a:lstStyle>
          <a:p>
            <a:endParaRPr/>
          </a:p>
        </p:txBody>
      </p:sp>
      <p:sp>
        <p:nvSpPr>
          <p:cNvPr id="6" name="Footer Placeholder 5"/>
          <p:cNvSpPr txBox="1">
            <a:spLocks noGrp="1"/>
          </p:cNvSpPr>
          <p:nvPr>
            <p:ph type="ftr" sz="quarter" idx="11"/>
          </p:nvPr>
        </p:nvSpPr>
        <p:spPr>
          <a:prstGeom prst="rect">
            <a:avLst/>
          </a:prstGeom>
        </p:spPr>
        <p:txBody>
          <a:bodyPr/>
          <a:lstStyle>
            <a:lvl1pPr lvl="0">
              <a:defRPr/>
            </a:lvl1pPr>
          </a:lstStyle>
          <a:p>
            <a:endParaRPr/>
          </a:p>
        </p:txBody>
      </p:sp>
      <p:sp>
        <p:nvSpPr>
          <p:cNvPr id="7" name="Slide Number Placeholder 6"/>
          <p:cNvSpPr txBox="1">
            <a:spLocks noGrp="1"/>
          </p:cNvSpPr>
          <p:nvPr>
            <p:ph type="sldNum" sz="quarter" idx="12"/>
          </p:nvPr>
        </p:nvSpPr>
        <p:spPr>
          <a:prstGeom prst="rect">
            <a:avLst/>
          </a:prstGeom>
        </p:spPr>
        <p:txBody>
          <a:bodyPr/>
          <a:lstStyle>
            <a:lvl1pPr lvl="0">
              <a:defRPr/>
            </a:lvl1pPr>
          </a:lstStyle>
          <a:p>
            <a:fld id="{8B38DBA3-52F9-4AF4-A6A4-FA4D7DB2F99C}" type="slidenum">
              <a:t>‹#›</a:t>
            </a:fld>
            <a:endParaRPr/>
          </a:p>
        </p:txBody>
      </p:sp>
      <p:grpSp>
        <p:nvGrpSpPr>
          <p:cNvPr id="8" name="Group 7"/>
          <p:cNvGrpSpPr/>
          <p:nvPr/>
        </p:nvGrpSpPr>
        <p:grpSpPr>
          <a:xfrm>
            <a:off x="4379" y="2052590"/>
            <a:ext cx="12192001" cy="227812"/>
            <a:chOff x="0" y="1256431"/>
            <a:chExt cx="12192000" cy="227812"/>
          </a:xfrm>
        </p:grpSpPr>
        <p:sp>
          <p:nvSpPr>
            <p:cNvPr id="9" name="Rectangle 8"/>
            <p:cNvSpPr/>
            <p:nvPr/>
          </p:nvSpPr>
          <p:spPr>
            <a:xfrm>
              <a:off x="812800" y="1256431"/>
              <a:ext cx="11379200" cy="227812"/>
            </a:xfrm>
            <a:prstGeom prst="rect">
              <a:avLst/>
            </a:prstGeom>
            <a:solidFill>
              <a:schemeClr val="accent6">
                <a:lumMod val="75000"/>
              </a:schemeClr>
            </a:solidFill>
            <a:ln>
              <a:noFill/>
            </a:ln>
          </p:spPr>
          <p:txBody>
            <a:bodyPr anchor="ctr"/>
            <a:lstStyle>
              <a:lvl1pPr lvl="0">
                <a:defRPr/>
              </a:lvl1pPr>
            </a:lstStyle>
            <a:p>
              <a:endParaRPr/>
            </a:p>
          </p:txBody>
        </p:sp>
        <p:sp>
          <p:nvSpPr>
            <p:cNvPr id="10" name="Rectangle 9"/>
            <p:cNvSpPr/>
            <p:nvPr/>
          </p:nvSpPr>
          <p:spPr>
            <a:xfrm>
              <a:off x="0" y="1256431"/>
              <a:ext cx="812800" cy="227408"/>
            </a:xfrm>
            <a:prstGeom prst="rect">
              <a:avLst/>
            </a:prstGeom>
            <a:solidFill>
              <a:srgbClr val="FFC000"/>
            </a:solidFill>
            <a:ln>
              <a:noFill/>
            </a:ln>
          </p:spPr>
          <p:txBody>
            <a:bodyPr anchor="ctr"/>
            <a:lstStyle>
              <a:lvl1pPr lvl="0">
                <a:defRPr/>
              </a:lvl1pPr>
            </a:lstStyle>
            <a:p>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2" name="Picture 1"/>
          <p:cNvPicPr/>
          <p:nvPr/>
        </p:nvPicPr>
        <p:blipFill>
          <a:blip r:embed="rId12"/>
          <a:srcRect/>
          <a:stretch>
            <a:fillRect/>
          </a:stretch>
        </p:blipFill>
        <p:spPr>
          <a:xfrm>
            <a:off x="0" y="0"/>
            <a:ext cx="12192000" cy="6858000"/>
          </a:xfrm>
          <a:prstGeom prst="rect">
            <a:avLst/>
          </a:prstGeom>
        </p:spPr>
      </p:pic>
      <p:sp>
        <p:nvSpPr>
          <p:cNvPr id="3" name="Title Placeholder 2"/>
          <p:cNvSpPr txBox="1">
            <a:spLocks noGrp="1"/>
          </p:cNvSpPr>
          <p:nvPr>
            <p:ph type="title"/>
          </p:nvPr>
        </p:nvSpPr>
        <p:spPr>
          <a:xfrm>
            <a:off x="838200" y="365125"/>
            <a:ext cx="10515600" cy="1325563"/>
          </a:xfrm>
          <a:prstGeom prst="rect">
            <a:avLst/>
          </a:prstGeom>
        </p:spPr>
        <p:txBody>
          <a:bodyPr lIns="91440" tIns="45720" rIns="91440" bIns="45720" anchor="ctr"/>
          <a:lstStyle>
            <a:lvl1pPr lvl="0">
              <a:defRPr/>
            </a:lvl1pPr>
          </a:lstStyle>
          <a:p>
            <a:pPr lvl="0"/>
            <a:r>
              <a:rPr/>
              <a:t>Click to edit Master title style</a:t>
            </a:r>
          </a:p>
        </p:txBody>
      </p:sp>
      <p:sp>
        <p:nvSpPr>
          <p:cNvPr id="4" name="Text Placeholder 3"/>
          <p:cNvSpPr txBox="1">
            <a:spLocks noGrp="1"/>
          </p:cNvSpPr>
          <p:nvPr>
            <p:ph type="body" idx="1"/>
          </p:nvPr>
        </p:nvSpPr>
        <p:spPr>
          <a:xfrm>
            <a:off x="838200" y="1825625"/>
            <a:ext cx="10515600" cy="4351338"/>
          </a:xfrm>
          <a:prstGeom prst="rect">
            <a:avLst/>
          </a:prstGeom>
        </p:spPr>
        <p:txBody>
          <a:bodyPr lIns="91440" tIns="45720" rIns="91440" bIns="45720"/>
          <a:lstStyle>
            <a:lvl1pPr lvl="0">
              <a:defRPr/>
            </a:lvl1pPr>
          </a:lstStyle>
          <a:p>
            <a:pPr lvl="0"/>
            <a:r>
              <a:rPr/>
              <a:t>Click to edit Master text styles</a:t>
            </a:r>
          </a:p>
          <a:p>
            <a:pPr lvl="1"/>
            <a:r>
              <a:rPr/>
              <a:t>Second level</a:t>
            </a:r>
          </a:p>
          <a:p>
            <a:pPr lvl="2"/>
            <a:r>
              <a:rPr/>
              <a:t>Third level</a:t>
            </a:r>
          </a:p>
          <a:p>
            <a:pPr lvl="3"/>
            <a:r>
              <a:rPr/>
              <a:t>Fourth level</a:t>
            </a:r>
          </a:p>
          <a:p>
            <a:pPr lvl="4"/>
            <a:r>
              <a:rPr/>
              <a:t>Fifth level</a:t>
            </a:r>
          </a:p>
        </p:txBody>
      </p:sp>
      <p:sp>
        <p:nvSpPr>
          <p:cNvPr id="5" name="Date Placeholder 4"/>
          <p:cNvSpPr txBox="1">
            <a:spLocks noGrp="1"/>
          </p:cNvSpPr>
          <p:nvPr>
            <p:ph type="dt" sz="half" idx="2"/>
          </p:nvPr>
        </p:nvSpPr>
        <p:spPr>
          <a:xfrm>
            <a:off x="838200" y="6356350"/>
            <a:ext cx="2743200" cy="365125"/>
          </a:xfrm>
          <a:prstGeom prst="rect">
            <a:avLst/>
          </a:prstGeom>
        </p:spPr>
        <p:txBody>
          <a:bodyPr lIns="91440" tIns="45720" rIns="91440" bIns="45720" anchor="ctr"/>
          <a:lstStyle>
            <a:lvl1pPr lvl="0" algn="l">
              <a:defRPr sz="1200">
                <a:solidFill>
                  <a:schemeClr val="tx1">
                    <a:tint val="75000"/>
                  </a:schemeClr>
                </a:solidFill>
                <a:latin typeface="Tw Cen MT"/>
              </a:defRPr>
            </a:lvl1pPr>
          </a:lstStyle>
          <a:p>
            <a:endParaRPr/>
          </a:p>
        </p:txBody>
      </p:sp>
      <p:sp>
        <p:nvSpPr>
          <p:cNvPr id="6" name="Footer Placeholder 5"/>
          <p:cNvSpPr txBox="1">
            <a:spLocks noGrp="1"/>
          </p:cNvSpPr>
          <p:nvPr>
            <p:ph type="ftr" sz="quarter" idx="3"/>
          </p:nvPr>
        </p:nvSpPr>
        <p:spPr>
          <a:xfrm>
            <a:off x="4038600" y="6356350"/>
            <a:ext cx="4114800" cy="365125"/>
          </a:xfrm>
          <a:prstGeom prst="rect">
            <a:avLst/>
          </a:prstGeom>
        </p:spPr>
        <p:txBody>
          <a:bodyPr lIns="91440" tIns="45720" rIns="91440" bIns="45720" anchor="ctr"/>
          <a:lstStyle>
            <a:lvl1pPr lvl="0" algn="ctr">
              <a:defRPr sz="1200">
                <a:solidFill>
                  <a:schemeClr val="tx1">
                    <a:tint val="75000"/>
                  </a:schemeClr>
                </a:solidFill>
                <a:latin typeface="Tw Cen MT"/>
              </a:defRPr>
            </a:lvl1pPr>
          </a:lstStyle>
          <a:p>
            <a:endParaRPr/>
          </a:p>
        </p:txBody>
      </p:sp>
      <p:sp>
        <p:nvSpPr>
          <p:cNvPr id="7" name="Slide Number Placeholder 6"/>
          <p:cNvSpPr txBox="1">
            <a:spLocks noGrp="1"/>
          </p:cNvSpPr>
          <p:nvPr>
            <p:ph type="sldNum" sz="quarter" idx="4"/>
          </p:nvPr>
        </p:nvSpPr>
        <p:spPr>
          <a:xfrm>
            <a:off x="8610600" y="6356350"/>
            <a:ext cx="2743200" cy="365125"/>
          </a:xfrm>
          <a:prstGeom prst="rect">
            <a:avLst/>
          </a:prstGeom>
        </p:spPr>
        <p:txBody>
          <a:bodyPr lIns="91440" tIns="45720" rIns="91440" bIns="45720" anchor="ctr"/>
          <a:lstStyle>
            <a:lvl1pPr lvl="0" algn="r">
              <a:defRPr sz="1200">
                <a:solidFill>
                  <a:schemeClr val="tx1">
                    <a:tint val="75000"/>
                  </a:schemeClr>
                </a:solidFill>
                <a:latin typeface="Tw Cen MT"/>
              </a:defRPr>
            </a:lvl1pPr>
          </a:lstStyle>
          <a:p>
            <a:fld id="{8B38DBA3-52F9-4AF4-A6A4-FA4D7DB2F99C}" type="slidenum">
              <a:t>‹#›</a:t>
            </a:fld>
            <a:endParaRPr/>
          </a:p>
        </p:txBody>
      </p:sp>
    </p:spTree>
  </p:cSld>
  <p:clrMap bg1="lt1" tx1="dk1" bg2="lt2" tx2="dk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4" r:id="rId6"/>
    <p:sldLayoutId id="2147483655" r:id="rId7"/>
    <p:sldLayoutId id="2147483656" r:id="rId8"/>
    <p:sldLayoutId id="2147483658" r:id="rId9"/>
    <p:sldLayoutId id="2147483660" r:id="rId10"/>
  </p:sldLayoutIdLst>
  <p:txStyles>
    <p:titleStyle>
      <a:lvl1pPr lvl="0" algn="l">
        <a:lnSpc>
          <a:spcPct val="90000"/>
        </a:lnSpc>
        <a:buNone/>
        <a:defRPr sz="4400">
          <a:solidFill>
            <a:schemeClr val="tx1"/>
          </a:solidFill>
          <a:latin typeface="Tw Cen MT"/>
        </a:defRPr>
      </a:lvl1pPr>
    </p:titleStyle>
    <p:bodyStyle>
      <a:lvl1pPr marL="228600" lvl="0" indent="-228600" algn="l">
        <a:lnSpc>
          <a:spcPct val="90000"/>
        </a:lnSpc>
        <a:spcBef>
          <a:spcPts val="1000"/>
        </a:spcBef>
        <a:buFont typeface="Arial"/>
        <a:buChar char="•"/>
        <a:defRPr sz="2800">
          <a:solidFill>
            <a:schemeClr val="tx1"/>
          </a:solidFill>
          <a:latin typeface="Tw Cen MT"/>
        </a:defRPr>
      </a:lvl1pPr>
      <a:lvl2pPr marL="914400" lvl="0" indent="-457200" algn="l">
        <a:lnSpc>
          <a:spcPct val="90000"/>
        </a:lnSpc>
        <a:spcBef>
          <a:spcPts val="500"/>
        </a:spcBef>
        <a:buFont typeface="Wingdings"/>
        <a:buChar char="Ø"/>
        <a:defRPr sz="2400">
          <a:solidFill>
            <a:schemeClr val="tx1"/>
          </a:solidFill>
          <a:latin typeface="Tw Cen MT"/>
        </a:defRPr>
      </a:lvl2pPr>
      <a:lvl3pPr marL="1257300" lvl="0" indent="-342900" algn="l">
        <a:lnSpc>
          <a:spcPct val="90000"/>
        </a:lnSpc>
        <a:spcBef>
          <a:spcPts val="500"/>
        </a:spcBef>
        <a:buFont typeface="Wingdings"/>
        <a:buChar char="q"/>
        <a:defRPr sz="2000">
          <a:solidFill>
            <a:schemeClr val="tx1"/>
          </a:solidFill>
          <a:latin typeface="Tw Cen MT"/>
        </a:defRPr>
      </a:lvl3pPr>
      <a:lvl4pPr marL="1657350" lvl="0" indent="-285750" algn="l">
        <a:lnSpc>
          <a:spcPct val="90000"/>
        </a:lnSpc>
        <a:spcBef>
          <a:spcPts val="500"/>
        </a:spcBef>
        <a:buFont typeface="Courier New"/>
        <a:buChar char="o"/>
        <a:defRPr sz="1800">
          <a:solidFill>
            <a:schemeClr val="tx1"/>
          </a:solidFill>
          <a:latin typeface="Tw Cen MT"/>
        </a:defRPr>
      </a:lvl4pPr>
      <a:lvl5pPr marL="2057400" lvl="0" indent="-228600" algn="l">
        <a:lnSpc>
          <a:spcPct val="90000"/>
        </a:lnSpc>
        <a:spcBef>
          <a:spcPts val="500"/>
        </a:spcBef>
        <a:buFont typeface="Arial"/>
        <a:buChar char="•"/>
        <a:defRPr sz="1800">
          <a:solidFill>
            <a:schemeClr val="tx1"/>
          </a:solidFill>
          <a:latin typeface="Tw Cen MT"/>
        </a:defRPr>
      </a:lvl5pPr>
      <a:lvl6pPr marL="2514600" lvl="0" indent="-228600" algn="l">
        <a:lnSpc>
          <a:spcPct val="90000"/>
        </a:lnSpc>
        <a:spcBef>
          <a:spcPts val="500"/>
        </a:spcBef>
        <a:buFont typeface="Arial"/>
        <a:buChar char="•"/>
        <a:defRPr sz="1800">
          <a:solidFill>
            <a:schemeClr val="tx1"/>
          </a:solidFill>
          <a:latin typeface="Calibri"/>
        </a:defRPr>
      </a:lvl6pPr>
      <a:lvl7pPr marL="2971800" lvl="0" indent="-228600" algn="l">
        <a:lnSpc>
          <a:spcPct val="90000"/>
        </a:lnSpc>
        <a:spcBef>
          <a:spcPts val="500"/>
        </a:spcBef>
        <a:buFont typeface="Arial"/>
        <a:buChar char="•"/>
        <a:defRPr sz="1800">
          <a:solidFill>
            <a:schemeClr val="tx1"/>
          </a:solidFill>
          <a:latin typeface="Calibri"/>
        </a:defRPr>
      </a:lvl7pPr>
      <a:lvl8pPr marL="3429000" lvl="0" indent="-228600" algn="l">
        <a:lnSpc>
          <a:spcPct val="90000"/>
        </a:lnSpc>
        <a:spcBef>
          <a:spcPts val="500"/>
        </a:spcBef>
        <a:buFont typeface="Arial"/>
        <a:buChar char="•"/>
        <a:defRPr sz="1800">
          <a:solidFill>
            <a:schemeClr val="tx1"/>
          </a:solidFill>
          <a:latin typeface="Calibri"/>
        </a:defRPr>
      </a:lvl8pPr>
      <a:lvl9pPr marL="3886200" lvl="0" indent="-228600" algn="l">
        <a:lnSpc>
          <a:spcPct val="90000"/>
        </a:lnSpc>
        <a:spcBef>
          <a:spcPts val="500"/>
        </a:spcBef>
        <a:buFont typeface="Arial"/>
        <a:buChar char="•"/>
        <a:defRPr sz="1800">
          <a:solidFill>
            <a:schemeClr val="tx1"/>
          </a:solidFill>
          <a:latin typeface="Calibri"/>
        </a:defRPr>
      </a:lvl9pPr>
    </p:bodyStyle>
    <p:otherStyle>
      <a:lvl1pPr marL="0" lvl="0" algn="l">
        <a:defRPr sz="1800">
          <a:solidFill>
            <a:schemeClr val="tx1"/>
          </a:solidFill>
          <a:latin typeface="Calibri"/>
        </a:defRPr>
      </a:lvl1pPr>
      <a:lvl2pPr marL="457200" lvl="0" algn="l">
        <a:defRPr sz="1800">
          <a:solidFill>
            <a:schemeClr val="tx1"/>
          </a:solidFill>
          <a:latin typeface="Calibri"/>
        </a:defRPr>
      </a:lvl2pPr>
      <a:lvl3pPr marL="914400" lvl="0" algn="l">
        <a:defRPr sz="1800">
          <a:solidFill>
            <a:schemeClr val="tx1"/>
          </a:solidFill>
          <a:latin typeface="Calibri"/>
        </a:defRPr>
      </a:lvl3pPr>
      <a:lvl4pPr marL="1371600" lvl="0" algn="l">
        <a:defRPr sz="1800">
          <a:solidFill>
            <a:schemeClr val="tx1"/>
          </a:solidFill>
          <a:latin typeface="Calibri"/>
        </a:defRPr>
      </a:lvl4pPr>
      <a:lvl5pPr marL="1828800" lvl="0" algn="l">
        <a:defRPr sz="1800">
          <a:solidFill>
            <a:schemeClr val="tx1"/>
          </a:solidFill>
          <a:latin typeface="Calibri"/>
        </a:defRPr>
      </a:lvl5pPr>
      <a:lvl6pPr marL="2286000" lvl="0" algn="l">
        <a:defRPr sz="1800">
          <a:solidFill>
            <a:schemeClr val="tx1"/>
          </a:solidFill>
          <a:latin typeface="Calibri"/>
        </a:defRPr>
      </a:lvl6pPr>
      <a:lvl7pPr marL="2743200" lvl="0" algn="l">
        <a:defRPr sz="1800">
          <a:solidFill>
            <a:schemeClr val="tx1"/>
          </a:solidFill>
          <a:latin typeface="Calibri"/>
        </a:defRPr>
      </a:lvl7pPr>
      <a:lvl8pPr marL="3200400" lvl="0" algn="l">
        <a:defRPr sz="1800">
          <a:solidFill>
            <a:schemeClr val="tx1"/>
          </a:solidFill>
          <a:latin typeface="Calibri"/>
        </a:defRPr>
      </a:lvl8pPr>
      <a:lvl9pPr marL="3657600" lvl="0" algn="l">
        <a:defRPr sz="1800">
          <a:solidFill>
            <a:schemeClr val="tx1"/>
          </a:solidFill>
          <a:latin typeface="Calibri"/>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9.emf"/><Relationship Id="rId5" Type="http://schemas.openxmlformats.org/officeDocument/2006/relationships/oleObject" Target="../embeddings/oleObject2.bin"/><Relationship Id="rId4" Type="http://schemas.openxmlformats.org/officeDocument/2006/relationships/image" Target="../media/image8.emf"/></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ctrTitle"/>
          </p:nvPr>
        </p:nvSpPr>
        <p:spPr>
          <a:xfrm>
            <a:off x="841941" y="1702594"/>
            <a:ext cx="10508118" cy="3452813"/>
          </a:xfrm>
          <a:prstGeom prst="rect">
            <a:avLst/>
          </a:prstGeom>
        </p:spPr>
        <p:txBody>
          <a:bodyPr/>
          <a:lstStyle>
            <a:lvl1pPr lvl="0">
              <a:defRPr/>
            </a:lvl1pPr>
          </a:lstStyle>
          <a:p>
            <a:pPr lvl="0"/>
            <a:r>
              <a:rPr sz="4400" cap="all" dirty="0">
                <a:solidFill>
                  <a:srgbClr val="000000"/>
                </a:solidFill>
              </a:rPr>
              <a:t>Chapter </a:t>
            </a:r>
            <a:r>
              <a:rPr lang="en-IN" sz="4400" cap="all" dirty="0" smtClean="0">
                <a:solidFill>
                  <a:srgbClr val="000000"/>
                </a:solidFill>
              </a:rPr>
              <a:t>6</a:t>
            </a:r>
            <a:br>
              <a:rPr lang="en-IN" sz="4400" cap="all" dirty="0" smtClean="0">
                <a:solidFill>
                  <a:srgbClr val="000000"/>
                </a:solidFill>
              </a:rPr>
            </a:br>
            <a:r>
              <a:rPr lang="en-IN" sz="4400" cap="all" dirty="0" smtClean="0">
                <a:solidFill>
                  <a:srgbClr val="000000"/>
                </a:solidFill>
              </a:rPr>
              <a:t>I/O Systems, File &amp; DISK Management</a:t>
            </a:r>
            <a:br>
              <a:rPr lang="en-IN" sz="4400" cap="all" dirty="0" smtClean="0">
                <a:solidFill>
                  <a:srgbClr val="000000"/>
                </a:solidFill>
              </a:rPr>
            </a:br>
            <a:r>
              <a:rPr lang="en-IN" sz="4400" cap="all" dirty="0" smtClean="0">
                <a:solidFill>
                  <a:srgbClr val="000000"/>
                </a:solidFill>
              </a:rPr>
              <a:t>   </a:t>
            </a:r>
            <a:endParaRPr sz="4400" cap="all" dirty="0">
              <a:solidFill>
                <a:srgbClr val="000000"/>
              </a:solidFill>
            </a:endParaRPr>
          </a:p>
        </p:txBody>
      </p:sp>
      <p:sp>
        <p:nvSpPr>
          <p:cNvPr id="4" name="Subtitle 3"/>
          <p:cNvSpPr>
            <a:spLocks noGrp="1"/>
          </p:cNvSpPr>
          <p:nvPr>
            <p:ph type="subTitle" idx="1"/>
          </p:nvPr>
        </p:nvSpPr>
        <p:spPr/>
        <p:txBody>
          <a:bodyPr/>
          <a:lstStyle/>
          <a:p>
            <a:endParaRPr lang="en-IN"/>
          </a:p>
        </p:txBody>
      </p:sp>
      <p:pic>
        <p:nvPicPr>
          <p:cNvPr id="5" name="Picture 4" descr="C:\Users\chandan\Desktop\alumni-meet-parul-university.jpg"/>
          <p:cNvPicPr>
            <a:picLocks noChangeAspect="1" noChangeArrowheads="1"/>
          </p:cNvPicPr>
          <p:nvPr/>
        </p:nvPicPr>
        <p:blipFill rotWithShape="1">
          <a:blip r:embed="rId3"/>
          <a:srcRect t="7100"/>
          <a:stretch/>
        </p:blipFill>
        <p:spPr bwMode="auto">
          <a:xfrm>
            <a:off x="0" y="0"/>
            <a:ext cx="2695575" cy="840628"/>
          </a:xfrm>
          <a:prstGeom prst="rect">
            <a:avLst/>
          </a:prstGeom>
          <a:noFill/>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Examples of Device Controller</a:t>
            </a:r>
            <a:endParaRPr lang="en-US" dirty="0"/>
          </a:p>
        </p:txBody>
      </p:sp>
      <p:sp>
        <p:nvSpPr>
          <p:cNvPr id="3" name="Content Placeholder 2"/>
          <p:cNvSpPr>
            <a:spLocks noGrp="1"/>
          </p:cNvSpPr>
          <p:nvPr>
            <p:ph sz="quarter" idx="1"/>
          </p:nvPr>
        </p:nvSpPr>
        <p:spPr/>
        <p:txBody>
          <a:bodyPr/>
          <a:lstStyle/>
          <a:p>
            <a:r>
              <a:rPr lang="en-US" dirty="0" smtClean="0"/>
              <a:t>Network card</a:t>
            </a:r>
          </a:p>
          <a:p>
            <a:r>
              <a:rPr lang="en-US" dirty="0" smtClean="0"/>
              <a:t>Disk controller</a:t>
            </a:r>
          </a:p>
          <a:p>
            <a:r>
              <a:rPr lang="en-US" dirty="0" smtClean="0"/>
              <a:t>DVD-ROM controller</a:t>
            </a:r>
          </a:p>
          <a:p>
            <a:r>
              <a:rPr lang="en-US" dirty="0" smtClean="0"/>
              <a:t>USB</a:t>
            </a:r>
          </a:p>
          <a:p>
            <a:r>
              <a:rPr lang="en-US" dirty="0" smtClean="0"/>
              <a:t>Serial port </a:t>
            </a:r>
          </a:p>
          <a:p>
            <a:r>
              <a:rPr lang="en-US" dirty="0" smtClean="0"/>
              <a:t>Sound card</a:t>
            </a:r>
            <a:endParaRPr lang="en-US" dirty="0"/>
          </a:p>
        </p:txBody>
      </p:sp>
    </p:spTree>
    <p:extLst>
      <p:ext uri="{BB962C8B-B14F-4D97-AF65-F5344CB8AC3E}">
        <p14:creationId xmlns:p14="http://schemas.microsoft.com/office/powerpoint/2010/main" val="429043084"/>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Indexed allocation</a:t>
            </a:r>
            <a:endParaRPr lang="en-US" dirty="0"/>
          </a:p>
        </p:txBody>
      </p:sp>
      <p:sp>
        <p:nvSpPr>
          <p:cNvPr id="3" name="Content Placeholder 2"/>
          <p:cNvSpPr>
            <a:spLocks noGrp="1"/>
          </p:cNvSpPr>
          <p:nvPr>
            <p:ph sz="quarter" idx="1"/>
          </p:nvPr>
        </p:nvSpPr>
        <p:spPr>
          <a:xfrm>
            <a:off x="838200" y="1600200"/>
            <a:ext cx="10515600" cy="4873752"/>
          </a:xfrm>
        </p:spPr>
        <p:txBody>
          <a:bodyPr>
            <a:normAutofit/>
          </a:bodyPr>
          <a:lstStyle/>
          <a:p>
            <a:pPr algn="just">
              <a:lnSpc>
                <a:spcPct val="100000"/>
              </a:lnSpc>
            </a:pPr>
            <a:r>
              <a:rPr lang="en-US" sz="2400" dirty="0"/>
              <a:t> In index allocation all pointer for blocks are bringing together into only one block of disk. In index allocation all pointers are put into one block. This block is called index block.</a:t>
            </a:r>
          </a:p>
          <a:p>
            <a:pPr lvl="0" algn="just">
              <a:lnSpc>
                <a:spcPct val="100000"/>
              </a:lnSpc>
            </a:pPr>
            <a:r>
              <a:rPr lang="en-US" sz="2400" dirty="0"/>
              <a:t>Each file has its own index block, which contain the pointer address of all blocks of files which are allocated on disk.</a:t>
            </a:r>
          </a:p>
          <a:p>
            <a:pPr lvl="0" algn="just">
              <a:lnSpc>
                <a:spcPct val="100000"/>
              </a:lnSpc>
            </a:pPr>
            <a:r>
              <a:rPr lang="en-US" sz="2400" dirty="0"/>
              <a:t>In index allocation directory entry contain the </a:t>
            </a:r>
            <a:r>
              <a:rPr lang="en-US" sz="2400" b="1" dirty="0"/>
              <a:t>filename </a:t>
            </a:r>
            <a:r>
              <a:rPr lang="en-US" sz="2400" dirty="0"/>
              <a:t>and </a:t>
            </a:r>
            <a:r>
              <a:rPr lang="en-US" sz="2400" b="1" dirty="0"/>
              <a:t>index block.</a:t>
            </a:r>
            <a:endParaRPr lang="en-US" sz="2400" dirty="0"/>
          </a:p>
          <a:p>
            <a:pPr algn="just">
              <a:lnSpc>
                <a:spcPct val="150000"/>
              </a:lnSpc>
            </a:pPr>
            <a:endParaRPr lang="en-US" sz="2000" dirty="0"/>
          </a:p>
        </p:txBody>
      </p:sp>
    </p:spTree>
    <p:extLst>
      <p:ext uri="{BB962C8B-B14F-4D97-AF65-F5344CB8AC3E}">
        <p14:creationId xmlns:p14="http://schemas.microsoft.com/office/powerpoint/2010/main" val="39910350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Indexed allocation</a:t>
            </a:r>
            <a:endParaRPr lang="en-US" dirty="0"/>
          </a:p>
        </p:txBody>
      </p:sp>
      <p:pic>
        <p:nvPicPr>
          <p:cNvPr id="4" name="Content Placeholder 3"/>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2438400" y="1752600"/>
            <a:ext cx="7239000" cy="4267200"/>
          </a:xfrm>
        </p:spPr>
      </p:pic>
    </p:spTree>
    <p:extLst>
      <p:ext uri="{BB962C8B-B14F-4D97-AF65-F5344CB8AC3E}">
        <p14:creationId xmlns:p14="http://schemas.microsoft.com/office/powerpoint/2010/main" val="145843838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Indexed allocation</a:t>
            </a:r>
            <a:endParaRPr lang="en-US" dirty="0"/>
          </a:p>
        </p:txBody>
      </p:sp>
      <p:sp>
        <p:nvSpPr>
          <p:cNvPr id="3" name="Content Placeholder 2"/>
          <p:cNvSpPr>
            <a:spLocks noGrp="1"/>
          </p:cNvSpPr>
          <p:nvPr>
            <p:ph sz="quarter" idx="1"/>
          </p:nvPr>
        </p:nvSpPr>
        <p:spPr>
          <a:xfrm>
            <a:off x="838200" y="1600200"/>
            <a:ext cx="10515600" cy="4873752"/>
          </a:xfrm>
        </p:spPr>
        <p:txBody>
          <a:bodyPr>
            <a:normAutofit fontScale="92500" lnSpcReduction="10000"/>
          </a:bodyPr>
          <a:lstStyle/>
          <a:p>
            <a:pPr lvl="0" algn="just">
              <a:lnSpc>
                <a:spcPct val="120000"/>
              </a:lnSpc>
            </a:pPr>
            <a:r>
              <a:rPr lang="en-US" sz="2400" dirty="0"/>
              <a:t>For example : In fig file </a:t>
            </a:r>
            <a:r>
              <a:rPr lang="en-US" sz="2400" b="1" dirty="0"/>
              <a:t>bspp</a:t>
            </a:r>
            <a:r>
              <a:rPr lang="en-US" sz="2400" dirty="0"/>
              <a:t>, has </a:t>
            </a:r>
            <a:r>
              <a:rPr lang="en-US" sz="2400" b="1" i="1" dirty="0"/>
              <a:t>index block 12</a:t>
            </a:r>
            <a:r>
              <a:rPr lang="en-US" sz="2400" dirty="0"/>
              <a:t>, means blocks 12 will contain the pointer of all blocks of file. </a:t>
            </a:r>
          </a:p>
          <a:p>
            <a:pPr lvl="0" algn="just">
              <a:lnSpc>
                <a:spcPct val="120000"/>
              </a:lnSpc>
            </a:pPr>
            <a:r>
              <a:rPr lang="en-US" sz="2400" dirty="0"/>
              <a:t>here block 12 is containing address of block 2,4,13 and 15.</a:t>
            </a:r>
          </a:p>
          <a:p>
            <a:pPr lvl="0" algn="just">
              <a:lnSpc>
                <a:spcPct val="120000"/>
              </a:lnSpc>
            </a:pPr>
            <a:r>
              <a:rPr lang="en-US" sz="2400" dirty="0"/>
              <a:t>Every file has only one index block. and it should be unique.</a:t>
            </a:r>
          </a:p>
          <a:p>
            <a:pPr lvl="0" algn="just">
              <a:lnSpc>
                <a:spcPct val="120000"/>
              </a:lnSpc>
            </a:pPr>
            <a:r>
              <a:rPr lang="en-US" sz="2400" dirty="0"/>
              <a:t>Index allocation supports direct access.</a:t>
            </a:r>
          </a:p>
          <a:p>
            <a:pPr lvl="0" algn="just">
              <a:lnSpc>
                <a:spcPct val="120000"/>
              </a:lnSpc>
            </a:pPr>
            <a:r>
              <a:rPr lang="en-US" sz="2400" dirty="0"/>
              <a:t>No more than one file has same index block.</a:t>
            </a:r>
          </a:p>
          <a:p>
            <a:pPr marL="0" indent="0" algn="just">
              <a:lnSpc>
                <a:spcPct val="120000"/>
              </a:lnSpc>
              <a:buNone/>
            </a:pPr>
            <a:r>
              <a:rPr lang="en-US" sz="2400" b="1" dirty="0">
                <a:effectLst>
                  <a:outerShdw blurRad="50800" dist="38100" algn="tr" rotWithShape="0">
                    <a:prstClr val="black">
                      <a:alpha val="40000"/>
                    </a:prstClr>
                  </a:outerShdw>
                </a:effectLst>
              </a:rPr>
              <a:t>Disadvantage</a:t>
            </a:r>
            <a:r>
              <a:rPr lang="en-US" sz="2400" dirty="0">
                <a:effectLst>
                  <a:outerShdw blurRad="50800" dist="38100" algn="tr" rotWithShape="0">
                    <a:prstClr val="black">
                      <a:alpha val="40000"/>
                    </a:prstClr>
                  </a:outerShdw>
                </a:effectLst>
              </a:rPr>
              <a:t>: </a:t>
            </a:r>
            <a:r>
              <a:rPr lang="en-US" sz="2400" dirty="0"/>
              <a:t>- In index allocation there are lot of waste of space into the index block. Because index block of 512 byte contain only address of pointer, so maximum space is waste into the index block</a:t>
            </a:r>
            <a:r>
              <a:rPr lang="en-US" sz="2400" dirty="0">
                <a:effectLst>
                  <a:outerShdw blurRad="50800" dist="38100" algn="tr" rotWithShape="0">
                    <a:prstClr val="black">
                      <a:alpha val="40000"/>
                    </a:prstClr>
                  </a:outerShdw>
                </a:effectLst>
              </a:rPr>
              <a:t>.</a:t>
            </a:r>
            <a:endParaRPr lang="en-US" sz="2400" dirty="0"/>
          </a:p>
          <a:p>
            <a:pPr marL="0" indent="0" algn="just">
              <a:lnSpc>
                <a:spcPct val="150000"/>
              </a:lnSpc>
              <a:buNone/>
            </a:pPr>
            <a:r>
              <a:rPr lang="en-US" sz="2000" dirty="0"/>
              <a:t> </a:t>
            </a:r>
          </a:p>
          <a:p>
            <a:endParaRPr lang="en-US" dirty="0"/>
          </a:p>
        </p:txBody>
      </p:sp>
    </p:spTree>
    <p:extLst>
      <p:ext uri="{BB962C8B-B14F-4D97-AF65-F5344CB8AC3E}">
        <p14:creationId xmlns:p14="http://schemas.microsoft.com/office/powerpoint/2010/main" val="402743836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smtClean="0"/>
              <a:t>Memory management / Free space management using Bitmap and Linked list</a:t>
            </a:r>
            <a:endParaRPr lang="en-US" sz="3600" dirty="0"/>
          </a:p>
        </p:txBody>
      </p:sp>
      <p:sp>
        <p:nvSpPr>
          <p:cNvPr id="3" name="Content Placeholder 2"/>
          <p:cNvSpPr>
            <a:spLocks noGrp="1"/>
          </p:cNvSpPr>
          <p:nvPr>
            <p:ph sz="quarter" idx="1"/>
          </p:nvPr>
        </p:nvSpPr>
        <p:spPr>
          <a:xfrm>
            <a:off x="838200" y="1600200"/>
            <a:ext cx="10515600" cy="4873752"/>
          </a:xfrm>
        </p:spPr>
        <p:txBody>
          <a:bodyPr>
            <a:normAutofit/>
          </a:bodyPr>
          <a:lstStyle/>
          <a:p>
            <a:pPr algn="just">
              <a:lnSpc>
                <a:spcPct val="100000"/>
              </a:lnSpc>
            </a:pPr>
            <a:r>
              <a:rPr lang="en-US" sz="2400" dirty="0"/>
              <a:t>Since disk space is to be allocated to files, the free space available must be managed so as to allocate space to the new files being created</a:t>
            </a:r>
          </a:p>
          <a:p>
            <a:pPr algn="just">
              <a:lnSpc>
                <a:spcPct val="100000"/>
              </a:lnSpc>
            </a:pPr>
            <a:r>
              <a:rPr lang="en-US" sz="2400" dirty="0"/>
              <a:t>To retain the information about the free disk space, the system maintains a free-space list. The free-space list keeps information about the free disk blocks</a:t>
            </a:r>
          </a:p>
          <a:p>
            <a:pPr algn="just">
              <a:lnSpc>
                <a:spcPct val="100000"/>
              </a:lnSpc>
            </a:pPr>
            <a:r>
              <a:rPr lang="en-US" sz="2400" dirty="0"/>
              <a:t>Two methods are used for free memory management </a:t>
            </a:r>
          </a:p>
          <a:p>
            <a:pPr marL="0" indent="0" algn="just">
              <a:lnSpc>
                <a:spcPct val="100000"/>
              </a:lnSpc>
              <a:buNone/>
            </a:pPr>
            <a:r>
              <a:rPr lang="en-US" sz="2400" dirty="0"/>
              <a:t>	1) Bit Map  </a:t>
            </a:r>
          </a:p>
          <a:p>
            <a:pPr marL="0" indent="0" algn="just">
              <a:lnSpc>
                <a:spcPct val="100000"/>
              </a:lnSpc>
              <a:buNone/>
            </a:pPr>
            <a:r>
              <a:rPr lang="en-US" sz="2400" dirty="0"/>
              <a:t>	2) Linked List</a:t>
            </a:r>
          </a:p>
        </p:txBody>
      </p:sp>
    </p:spTree>
    <p:extLst>
      <p:ext uri="{BB962C8B-B14F-4D97-AF65-F5344CB8AC3E}">
        <p14:creationId xmlns:p14="http://schemas.microsoft.com/office/powerpoint/2010/main" val="330323912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management by </a:t>
            </a:r>
            <a:r>
              <a:rPr lang="en-US" b="1" dirty="0"/>
              <a:t>Bitmap</a:t>
            </a:r>
          </a:p>
        </p:txBody>
      </p:sp>
      <p:sp>
        <p:nvSpPr>
          <p:cNvPr id="3" name="Content Placeholder 2"/>
          <p:cNvSpPr>
            <a:spLocks noGrp="1"/>
          </p:cNvSpPr>
          <p:nvPr>
            <p:ph sz="quarter" idx="1"/>
          </p:nvPr>
        </p:nvSpPr>
        <p:spPr>
          <a:xfrm>
            <a:off x="838200" y="1600200"/>
            <a:ext cx="10515600" cy="4873752"/>
          </a:xfrm>
        </p:spPr>
        <p:txBody>
          <a:bodyPr>
            <a:normAutofit/>
          </a:bodyPr>
          <a:lstStyle/>
          <a:p>
            <a:pPr algn="just">
              <a:lnSpc>
                <a:spcPct val="100000"/>
              </a:lnSpc>
            </a:pPr>
            <a:r>
              <a:rPr lang="en-US" sz="2400" dirty="0"/>
              <a:t>This method represents the allocation status of disk block as a bit map or bit vector.</a:t>
            </a:r>
          </a:p>
          <a:p>
            <a:pPr algn="just">
              <a:lnSpc>
                <a:spcPct val="100000"/>
              </a:lnSpc>
            </a:pPr>
            <a:r>
              <a:rPr lang="en-US" sz="2400" dirty="0"/>
              <a:t>Each block is represented by 1 bit. If the block is free, the bit is 0; if the block is allocated, the bit is 1</a:t>
            </a:r>
          </a:p>
          <a:p>
            <a:pPr algn="just">
              <a:lnSpc>
                <a:spcPct val="100000"/>
              </a:lnSpc>
            </a:pPr>
            <a:r>
              <a:rPr lang="en-US" sz="2400" dirty="0"/>
              <a:t>For example, consider a disk with 30 blocks</a:t>
            </a:r>
          </a:p>
          <a:p>
            <a:pPr algn="just">
              <a:lnSpc>
                <a:spcPct val="100000"/>
              </a:lnSpc>
            </a:pPr>
            <a:r>
              <a:rPr lang="en-US" sz="2400" dirty="0"/>
              <a:t>The bit map can be:</a:t>
            </a:r>
          </a:p>
          <a:p>
            <a:pPr algn="just">
              <a:lnSpc>
                <a:spcPct val="100000"/>
              </a:lnSpc>
            </a:pPr>
            <a:r>
              <a:rPr lang="en-US" sz="2400" dirty="0"/>
              <a:t>  000001111001111110001100000011</a:t>
            </a:r>
          </a:p>
          <a:p>
            <a:pPr algn="just">
              <a:lnSpc>
                <a:spcPct val="100000"/>
              </a:lnSpc>
            </a:pPr>
            <a:r>
              <a:rPr lang="en-US" sz="2400" dirty="0"/>
              <a:t>The main advantages of this method is its relatively simple and n contiguous free blocks that can be found together</a:t>
            </a:r>
          </a:p>
          <a:p>
            <a:pPr algn="just">
              <a:lnSpc>
                <a:spcPct val="100000"/>
              </a:lnSpc>
            </a:pPr>
            <a:r>
              <a:rPr lang="en-US" sz="2400" dirty="0"/>
              <a:t>Each time a new block is to be allocated to a file, the bit vector will be updated respectively.</a:t>
            </a:r>
          </a:p>
        </p:txBody>
      </p:sp>
    </p:spTree>
    <p:extLst>
      <p:ext uri="{BB962C8B-B14F-4D97-AF65-F5344CB8AC3E}">
        <p14:creationId xmlns:p14="http://schemas.microsoft.com/office/powerpoint/2010/main" val="421250761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management by </a:t>
            </a:r>
            <a:r>
              <a:rPr lang="en-US" b="1" dirty="0"/>
              <a:t>Linked </a:t>
            </a:r>
            <a:r>
              <a:rPr lang="en-US" b="1" dirty="0" smtClean="0"/>
              <a:t>list</a:t>
            </a:r>
            <a:endParaRPr lang="en-US" b="1" dirty="0"/>
          </a:p>
        </p:txBody>
      </p:sp>
      <p:sp>
        <p:nvSpPr>
          <p:cNvPr id="3" name="Content Placeholder 2"/>
          <p:cNvSpPr>
            <a:spLocks noGrp="1"/>
          </p:cNvSpPr>
          <p:nvPr>
            <p:ph sz="quarter" idx="1"/>
          </p:nvPr>
        </p:nvSpPr>
        <p:spPr>
          <a:xfrm>
            <a:off x="838200" y="1600200"/>
            <a:ext cx="10515600" cy="4873752"/>
          </a:xfrm>
        </p:spPr>
        <p:txBody>
          <a:bodyPr>
            <a:normAutofit/>
          </a:bodyPr>
          <a:lstStyle/>
          <a:p>
            <a:pPr algn="just">
              <a:lnSpc>
                <a:spcPct val="100000"/>
              </a:lnSpc>
            </a:pPr>
            <a:r>
              <a:rPr lang="en-US" sz="2400" dirty="0"/>
              <a:t>In this method of free space management, all the free blocks are linked with each other and the pointer referencing to the first free block is placed in a special location on the disk and cached in memory</a:t>
            </a:r>
          </a:p>
          <a:p>
            <a:pPr algn="just">
              <a:lnSpc>
                <a:spcPct val="100000"/>
              </a:lnSpc>
            </a:pPr>
            <a:r>
              <a:rPr lang="en-US" sz="2400" dirty="0"/>
              <a:t>This first block holds an address pointing to the next free disk block and so on</a:t>
            </a:r>
          </a:p>
          <a:p>
            <a:pPr algn="just">
              <a:lnSpc>
                <a:spcPct val="100000"/>
              </a:lnSpc>
            </a:pPr>
            <a:r>
              <a:rPr lang="en-US" sz="2400" dirty="0"/>
              <a:t>However, this method is not efficient because traversing of the list requires the reading of each block, which consumes more I/O time</a:t>
            </a:r>
          </a:p>
        </p:txBody>
      </p:sp>
    </p:spTree>
    <p:extLst>
      <p:ext uri="{BB962C8B-B14F-4D97-AF65-F5344CB8AC3E}">
        <p14:creationId xmlns:p14="http://schemas.microsoft.com/office/powerpoint/2010/main" val="84647460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Memory management by Linked list</a:t>
            </a:r>
            <a:endParaRPr lang="en-US" dirty="0"/>
          </a:p>
        </p:txBody>
      </p:sp>
      <p:pic>
        <p:nvPicPr>
          <p:cNvPr id="4" name="Content Placeholder 3"/>
          <p:cNvPicPr>
            <a:picLocks noGrp="1" noChangeAspect="1"/>
          </p:cNvPicPr>
          <p:nvPr>
            <p:ph sz="quarter" idx="1"/>
          </p:nvPr>
        </p:nvPicPr>
        <p:blipFill>
          <a:blip r:embed="rId2" cstate="print">
            <a:extLst>
              <a:ext uri="{28A0092B-C50C-407E-A947-70E740481C1C}">
                <a14:useLocalDpi xmlns:a14="http://schemas.microsoft.com/office/drawing/2010/main" val="0"/>
              </a:ext>
            </a:extLst>
          </a:blip>
          <a:stretch>
            <a:fillRect/>
          </a:stretch>
        </p:blipFill>
        <p:spPr>
          <a:xfrm>
            <a:off x="3124200" y="1752601"/>
            <a:ext cx="6248400" cy="4495801"/>
          </a:xfrm>
        </p:spPr>
      </p:pic>
    </p:spTree>
    <p:extLst>
      <p:ext uri="{BB962C8B-B14F-4D97-AF65-F5344CB8AC3E}">
        <p14:creationId xmlns:p14="http://schemas.microsoft.com/office/powerpoint/2010/main" val="340364424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management </a:t>
            </a:r>
            <a:r>
              <a:rPr lang="en-US" dirty="0" smtClean="0"/>
              <a:t>by Linked List</a:t>
            </a:r>
            <a:endParaRPr lang="en-US" dirty="0"/>
          </a:p>
        </p:txBody>
      </p:sp>
      <p:sp>
        <p:nvSpPr>
          <p:cNvPr id="3" name="Content Placeholder 2"/>
          <p:cNvSpPr>
            <a:spLocks noGrp="1"/>
          </p:cNvSpPr>
          <p:nvPr>
            <p:ph sz="quarter" idx="1"/>
          </p:nvPr>
        </p:nvSpPr>
        <p:spPr/>
        <p:txBody>
          <a:bodyPr/>
          <a:lstStyle/>
          <a:p>
            <a:r>
              <a:rPr lang="en-US" dirty="0" smtClean="0"/>
              <a:t>The free space list given in figure is as follows; a pointer is stored for block 2, as the first free block.</a:t>
            </a:r>
          </a:p>
          <a:p>
            <a:r>
              <a:rPr lang="en-US" dirty="0" smtClean="0"/>
              <a:t>Block 2 would contain a pointer to block 3, which would point to block 4 and so on</a:t>
            </a:r>
          </a:p>
          <a:p>
            <a:endParaRPr lang="en-US" dirty="0"/>
          </a:p>
        </p:txBody>
      </p:sp>
    </p:spTree>
    <p:extLst>
      <p:ext uri="{BB962C8B-B14F-4D97-AF65-F5344CB8AC3E}">
        <p14:creationId xmlns:p14="http://schemas.microsoft.com/office/powerpoint/2010/main" val="360880961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File System implementation</a:t>
            </a:r>
            <a:endParaRPr lang="en-US" dirty="0"/>
          </a:p>
        </p:txBody>
      </p:sp>
      <p:sp>
        <p:nvSpPr>
          <p:cNvPr id="3" name="Content Placeholder 2"/>
          <p:cNvSpPr>
            <a:spLocks noGrp="1"/>
          </p:cNvSpPr>
          <p:nvPr>
            <p:ph sz="quarter" idx="1"/>
          </p:nvPr>
        </p:nvSpPr>
        <p:spPr/>
        <p:txBody>
          <a:bodyPr/>
          <a:lstStyle/>
          <a:p>
            <a:pPr marL="0" indent="0" algn="just">
              <a:lnSpc>
                <a:spcPct val="100000"/>
              </a:lnSpc>
              <a:buNone/>
            </a:pPr>
            <a:r>
              <a:rPr lang="en-US" dirty="0" smtClean="0"/>
              <a:t>There are 2 methods to implement file system depend on the types of the operating system</a:t>
            </a:r>
          </a:p>
          <a:p>
            <a:pPr lvl="1" algn="just">
              <a:lnSpc>
                <a:spcPct val="100000"/>
              </a:lnSpc>
            </a:pPr>
            <a:r>
              <a:rPr lang="en-US" dirty="0"/>
              <a:t>On-disk structure</a:t>
            </a:r>
          </a:p>
          <a:p>
            <a:pPr lvl="1" algn="just">
              <a:lnSpc>
                <a:spcPct val="100000"/>
              </a:lnSpc>
            </a:pPr>
            <a:r>
              <a:rPr lang="en-US" dirty="0"/>
              <a:t>In-memory structure</a:t>
            </a:r>
          </a:p>
          <a:p>
            <a:endParaRPr lang="en-US" dirty="0"/>
          </a:p>
        </p:txBody>
      </p:sp>
    </p:spTree>
    <p:extLst>
      <p:ext uri="{BB962C8B-B14F-4D97-AF65-F5344CB8AC3E}">
        <p14:creationId xmlns:p14="http://schemas.microsoft.com/office/powerpoint/2010/main" val="336172464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just"/>
            <a:r>
              <a:rPr lang="en-US" dirty="0" smtClean="0"/>
              <a:t>On-disk structure for file implementation</a:t>
            </a:r>
            <a:endParaRPr lang="en-US" dirty="0"/>
          </a:p>
        </p:txBody>
      </p:sp>
      <p:sp>
        <p:nvSpPr>
          <p:cNvPr id="3" name="Content Placeholder 2"/>
          <p:cNvSpPr>
            <a:spLocks noGrp="1"/>
          </p:cNvSpPr>
          <p:nvPr>
            <p:ph sz="quarter" idx="1"/>
          </p:nvPr>
        </p:nvSpPr>
        <p:spPr>
          <a:xfrm>
            <a:off x="838200" y="1600200"/>
            <a:ext cx="10426700" cy="4873752"/>
          </a:xfrm>
        </p:spPr>
        <p:txBody>
          <a:bodyPr>
            <a:noAutofit/>
          </a:bodyPr>
          <a:lstStyle/>
          <a:p>
            <a:pPr algn="just">
              <a:lnSpc>
                <a:spcPct val="100000"/>
              </a:lnSpc>
            </a:pPr>
            <a:r>
              <a:rPr lang="en-US" sz="2400" dirty="0"/>
              <a:t>On disk, file system may contain information about how to boot an operating system stored there, total number of blocks, the number and location of free blocks, the directory structure and individual files. Some of these structures are described as follows:</a:t>
            </a:r>
          </a:p>
          <a:p>
            <a:pPr algn="just">
              <a:lnSpc>
                <a:spcPct val="100000"/>
              </a:lnSpc>
            </a:pPr>
            <a:r>
              <a:rPr lang="en-US" sz="2400" b="1" dirty="0"/>
              <a:t>Boot control block(per volume):</a:t>
            </a:r>
            <a:r>
              <a:rPr lang="en-US" sz="2400" dirty="0"/>
              <a:t> It can contain information needed by the system to boot an operating system from that volume. If disk does not contain OS, this block can be empty. This is typically the first block of a volume. In UFS, it is called </a:t>
            </a:r>
            <a:r>
              <a:rPr lang="en-US" sz="2400" b="1" dirty="0"/>
              <a:t>boot block</a:t>
            </a:r>
            <a:r>
              <a:rPr lang="en-US" sz="2400" dirty="0"/>
              <a:t>; in NTFS it is called </a:t>
            </a:r>
            <a:r>
              <a:rPr lang="en-US" sz="2400" b="1" dirty="0"/>
              <a:t>partition boot sector</a:t>
            </a:r>
          </a:p>
          <a:p>
            <a:pPr algn="just">
              <a:lnSpc>
                <a:spcPct val="150000"/>
              </a:lnSpc>
            </a:pPr>
            <a:endParaRPr lang="en-US" sz="2000" dirty="0"/>
          </a:p>
        </p:txBody>
      </p:sp>
    </p:spTree>
    <p:extLst>
      <p:ext uri="{BB962C8B-B14F-4D97-AF65-F5344CB8AC3E}">
        <p14:creationId xmlns:p14="http://schemas.microsoft.com/office/powerpoint/2010/main" val="41558263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Memory Mapped I/O</a:t>
            </a:r>
            <a:endParaRPr lang="en-US" dirty="0"/>
          </a:p>
        </p:txBody>
      </p:sp>
      <p:sp>
        <p:nvSpPr>
          <p:cNvPr id="3" name="Content Placeholder 2"/>
          <p:cNvSpPr>
            <a:spLocks noGrp="1"/>
          </p:cNvSpPr>
          <p:nvPr>
            <p:ph sz="quarter" idx="1"/>
          </p:nvPr>
        </p:nvSpPr>
        <p:spPr>
          <a:xfrm>
            <a:off x="838200" y="1600200"/>
            <a:ext cx="10744200" cy="4873752"/>
          </a:xfrm>
        </p:spPr>
        <p:txBody>
          <a:bodyPr>
            <a:normAutofit/>
          </a:bodyPr>
          <a:lstStyle/>
          <a:p>
            <a:pPr algn="just">
              <a:lnSpc>
                <a:spcPct val="100000"/>
              </a:lnSpc>
            </a:pPr>
            <a:r>
              <a:rPr lang="en-US" sz="2400" dirty="0"/>
              <a:t>It is the communication method among CPU, Memory and I/O</a:t>
            </a:r>
          </a:p>
          <a:p>
            <a:pPr algn="just">
              <a:lnSpc>
                <a:spcPct val="100000"/>
              </a:lnSpc>
            </a:pPr>
            <a:r>
              <a:rPr lang="en-US" sz="2400" dirty="0"/>
              <a:t>This configuration uses same bus and same control signals but unique address space between memory and I/O.</a:t>
            </a:r>
          </a:p>
          <a:p>
            <a:pPr algn="just">
              <a:lnSpc>
                <a:spcPct val="100000"/>
              </a:lnSpc>
            </a:pPr>
            <a:r>
              <a:rPr lang="en-US" sz="2400" dirty="0"/>
              <a:t>Same address space is shared by memory and I/O devices. But some addresses represent memory cells, while others represents registers in I/O devices</a:t>
            </a:r>
          </a:p>
          <a:p>
            <a:pPr algn="just">
              <a:lnSpc>
                <a:spcPct val="100000"/>
              </a:lnSpc>
            </a:pPr>
            <a:r>
              <a:rPr lang="en-US" sz="2400" dirty="0"/>
              <a:t>In this mechanism, whenever the CPU generates the memory request. Even the control signals are  matching but address space is not matching therefore only one node can perform the operation</a:t>
            </a:r>
          </a:p>
        </p:txBody>
      </p:sp>
    </p:spTree>
    <p:extLst>
      <p:ext uri="{BB962C8B-B14F-4D97-AF65-F5344CB8AC3E}">
        <p14:creationId xmlns:p14="http://schemas.microsoft.com/office/powerpoint/2010/main" val="4030298180"/>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0900" y="274638"/>
            <a:ext cx="8597900" cy="868362"/>
          </a:xfrm>
        </p:spPr>
        <p:txBody>
          <a:bodyPr>
            <a:normAutofit fontScale="90000"/>
          </a:bodyPr>
          <a:lstStyle/>
          <a:p>
            <a:pPr algn="just"/>
            <a:r>
              <a:rPr lang="en-US" dirty="0"/>
              <a:t>On-disk structure for file </a:t>
            </a:r>
            <a:r>
              <a:rPr lang="en-US" dirty="0" smtClean="0"/>
              <a:t>implementation</a:t>
            </a:r>
            <a:endParaRPr lang="en-US" dirty="0"/>
          </a:p>
        </p:txBody>
      </p:sp>
      <p:sp>
        <p:nvSpPr>
          <p:cNvPr id="3" name="Content Placeholder 2"/>
          <p:cNvSpPr>
            <a:spLocks noGrp="1"/>
          </p:cNvSpPr>
          <p:nvPr>
            <p:ph sz="quarter" idx="1"/>
          </p:nvPr>
        </p:nvSpPr>
        <p:spPr>
          <a:xfrm>
            <a:off x="698500" y="1587500"/>
            <a:ext cx="10782300" cy="5178552"/>
          </a:xfrm>
        </p:spPr>
        <p:txBody>
          <a:bodyPr>
            <a:noAutofit/>
          </a:bodyPr>
          <a:lstStyle/>
          <a:p>
            <a:pPr algn="just">
              <a:lnSpc>
                <a:spcPct val="100000"/>
              </a:lnSpc>
            </a:pPr>
            <a:r>
              <a:rPr lang="en-US" sz="2400" b="1" dirty="0"/>
              <a:t>Volume control block(per volume):</a:t>
            </a:r>
            <a:r>
              <a:rPr lang="en-US" sz="2400" dirty="0"/>
              <a:t> it contains volume (or partition) details, such as number of blocks in a partition, the size of block, a free block count, a free block pointers and free FCB count and free FCB pointers. In UFS, it is called </a:t>
            </a:r>
            <a:r>
              <a:rPr lang="en-US" sz="2400" b="1" dirty="0"/>
              <a:t>superblock</a:t>
            </a:r>
            <a:r>
              <a:rPr lang="en-US" sz="2400" dirty="0"/>
              <a:t>; in NTFS, it is stored in </a:t>
            </a:r>
            <a:r>
              <a:rPr lang="en-US" sz="2400" b="1" dirty="0"/>
              <a:t>master file table</a:t>
            </a:r>
          </a:p>
          <a:p>
            <a:pPr algn="just">
              <a:lnSpc>
                <a:spcPct val="100000"/>
              </a:lnSpc>
            </a:pPr>
            <a:r>
              <a:rPr lang="en-US" sz="2400" b="1" dirty="0"/>
              <a:t>A directory structure (per file system) </a:t>
            </a:r>
            <a:r>
              <a:rPr lang="en-US" sz="2400" dirty="0"/>
              <a:t>is used to organize the files. In UFS, this include file names and associated inode number. In NTFS, it is stored in master file table</a:t>
            </a:r>
          </a:p>
          <a:p>
            <a:pPr algn="just">
              <a:lnSpc>
                <a:spcPct val="100000"/>
              </a:lnSpc>
            </a:pPr>
            <a:r>
              <a:rPr lang="en-US" sz="2400" b="1" dirty="0"/>
              <a:t>A per-file FCB(File control block)</a:t>
            </a:r>
            <a:r>
              <a:rPr lang="en-US" sz="2400" dirty="0"/>
              <a:t> contains many details about the file. It has unique identifier number to allow association with a directory entry. </a:t>
            </a:r>
          </a:p>
        </p:txBody>
      </p:sp>
    </p:spTree>
    <p:extLst>
      <p:ext uri="{BB962C8B-B14F-4D97-AF65-F5344CB8AC3E}">
        <p14:creationId xmlns:p14="http://schemas.microsoft.com/office/powerpoint/2010/main" val="390025037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Typical FCB is shown in figure</a:t>
            </a:r>
            <a:br>
              <a:rPr lang="en-US" dirty="0" smtClean="0"/>
            </a:br>
            <a:endParaRPr lang="en-US" dirty="0"/>
          </a:p>
        </p:txBody>
      </p:sp>
      <p:pic>
        <p:nvPicPr>
          <p:cNvPr id="4" name="Picture 5"/>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rcRect/>
          <a:stretch>
            <a:fillRect/>
          </a:stretch>
        </p:blipFill>
        <p:spPr bwMode="auto">
          <a:xfrm>
            <a:off x="2438401" y="2895600"/>
            <a:ext cx="6400800" cy="297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p:cNvSpPr txBox="1"/>
          <p:nvPr/>
        </p:nvSpPr>
        <p:spPr>
          <a:xfrm>
            <a:off x="838200" y="1418272"/>
            <a:ext cx="10515600" cy="1477328"/>
          </a:xfrm>
          <a:prstGeom prst="rect">
            <a:avLst/>
          </a:prstGeom>
          <a:noFill/>
        </p:spPr>
        <p:txBody>
          <a:bodyPr wrap="square" rtlCol="0">
            <a:spAutoFit/>
          </a:bodyPr>
          <a:lstStyle/>
          <a:p>
            <a:pPr algn="just">
              <a:lnSpc>
                <a:spcPct val="150000"/>
              </a:lnSpc>
            </a:pPr>
            <a:r>
              <a:rPr lang="en-US" sz="2000" dirty="0"/>
              <a:t>In NTFS, this information is actually stored within master file table which uses relational database structure, with a row per file</a:t>
            </a:r>
          </a:p>
          <a:p>
            <a:pPr algn="just">
              <a:lnSpc>
                <a:spcPct val="150000"/>
              </a:lnSpc>
            </a:pPr>
            <a:endParaRPr lang="en-US" sz="2000" dirty="0"/>
          </a:p>
        </p:txBody>
      </p:sp>
    </p:spTree>
    <p:extLst>
      <p:ext uri="{BB962C8B-B14F-4D97-AF65-F5344CB8AC3E}">
        <p14:creationId xmlns:p14="http://schemas.microsoft.com/office/powerpoint/2010/main" val="232764056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just"/>
            <a:r>
              <a:rPr lang="en-US" dirty="0" smtClean="0"/>
              <a:t>In-Memory structure of file implementation</a:t>
            </a:r>
            <a:endParaRPr lang="en-US" dirty="0"/>
          </a:p>
        </p:txBody>
      </p:sp>
      <p:sp>
        <p:nvSpPr>
          <p:cNvPr id="3" name="Content Placeholder 2"/>
          <p:cNvSpPr>
            <a:spLocks noGrp="1"/>
          </p:cNvSpPr>
          <p:nvPr>
            <p:ph sz="quarter" idx="1"/>
          </p:nvPr>
        </p:nvSpPr>
        <p:spPr>
          <a:xfrm>
            <a:off x="838200" y="1600200"/>
            <a:ext cx="10515600" cy="4873752"/>
          </a:xfrm>
        </p:spPr>
        <p:txBody>
          <a:bodyPr>
            <a:noAutofit/>
          </a:bodyPr>
          <a:lstStyle/>
          <a:p>
            <a:pPr algn="just">
              <a:lnSpc>
                <a:spcPct val="100000"/>
              </a:lnSpc>
            </a:pPr>
            <a:r>
              <a:rPr lang="en-US" sz="2400" dirty="0"/>
              <a:t>The in-memory information is used for both file system management and enhancing the performance through caching. This structure includes the following:</a:t>
            </a:r>
          </a:p>
          <a:p>
            <a:pPr algn="just">
              <a:lnSpc>
                <a:spcPct val="100000"/>
              </a:lnSpc>
            </a:pPr>
            <a:r>
              <a:rPr lang="en-US" sz="2400" b="1" dirty="0"/>
              <a:t>In-memory partition table: </a:t>
            </a:r>
            <a:r>
              <a:rPr lang="en-US" sz="2400" dirty="0"/>
              <a:t>it contains the information about each mounted partition. </a:t>
            </a:r>
          </a:p>
          <a:p>
            <a:pPr algn="just">
              <a:lnSpc>
                <a:spcPct val="100000"/>
              </a:lnSpc>
            </a:pPr>
            <a:r>
              <a:rPr lang="en-US" sz="2400" b="1" dirty="0"/>
              <a:t>An in-memory directory structure: </a:t>
            </a:r>
            <a:r>
              <a:rPr lang="en-US" sz="2400" dirty="0"/>
              <a:t>This directory structure</a:t>
            </a:r>
            <a:r>
              <a:rPr lang="en-US" sz="2400" b="1" dirty="0"/>
              <a:t> </a:t>
            </a:r>
            <a:r>
              <a:rPr lang="en-US" sz="2400" dirty="0"/>
              <a:t>cache holds the directory information of  recently accessed directories</a:t>
            </a:r>
          </a:p>
          <a:p>
            <a:pPr algn="just">
              <a:lnSpc>
                <a:spcPct val="100000"/>
              </a:lnSpc>
            </a:pPr>
            <a:r>
              <a:rPr lang="en-US" sz="2400" b="1" dirty="0"/>
              <a:t>System-wide open-file table: </a:t>
            </a:r>
            <a:r>
              <a:rPr lang="en-US" sz="2400" dirty="0"/>
              <a:t>It is used to maintain a copy of FCB of opened file along with its other information</a:t>
            </a:r>
          </a:p>
          <a:p>
            <a:pPr algn="just">
              <a:lnSpc>
                <a:spcPct val="100000"/>
              </a:lnSpc>
            </a:pPr>
            <a:r>
              <a:rPr lang="en-US" sz="2400" b="1" dirty="0"/>
              <a:t>Per-process open-file table:</a:t>
            </a:r>
            <a:r>
              <a:rPr lang="en-US" sz="2400" dirty="0"/>
              <a:t> it has a pointer to the suitable entry in the system-wide open-file table along with other information</a:t>
            </a:r>
          </a:p>
        </p:txBody>
      </p:sp>
    </p:spTree>
    <p:extLst>
      <p:ext uri="{BB962C8B-B14F-4D97-AF65-F5344CB8AC3E}">
        <p14:creationId xmlns:p14="http://schemas.microsoft.com/office/powerpoint/2010/main" val="254501016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In-Memory structure of file implementation</a:t>
            </a:r>
          </a:p>
        </p:txBody>
      </p:sp>
      <p:pic>
        <p:nvPicPr>
          <p:cNvPr id="4" name="Picture 5"/>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rcRect/>
          <a:stretch>
            <a:fillRect/>
          </a:stretch>
        </p:blipFill>
        <p:spPr bwMode="auto">
          <a:xfrm>
            <a:off x="2133600" y="1752601"/>
            <a:ext cx="7239000" cy="4721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1345211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Directory Implementation</a:t>
            </a:r>
            <a:endParaRPr lang="en-US" dirty="0"/>
          </a:p>
        </p:txBody>
      </p:sp>
      <p:sp>
        <p:nvSpPr>
          <p:cNvPr id="3" name="Content Placeholder 2"/>
          <p:cNvSpPr>
            <a:spLocks noGrp="1"/>
          </p:cNvSpPr>
          <p:nvPr>
            <p:ph sz="quarter" idx="1"/>
          </p:nvPr>
        </p:nvSpPr>
        <p:spPr/>
        <p:txBody>
          <a:bodyPr/>
          <a:lstStyle/>
          <a:p>
            <a:pPr algn="just">
              <a:lnSpc>
                <a:spcPct val="150000"/>
              </a:lnSpc>
            </a:pPr>
            <a:r>
              <a:rPr lang="en-US" sz="2400" dirty="0"/>
              <a:t>The selection of directory-allocation and directory management algorithm significantly affects the efficiency, performance and reliability of the file system</a:t>
            </a:r>
          </a:p>
          <a:p>
            <a:pPr algn="just">
              <a:lnSpc>
                <a:spcPct val="150000"/>
              </a:lnSpc>
            </a:pPr>
            <a:endParaRPr lang="en-US" sz="2000" dirty="0"/>
          </a:p>
          <a:p>
            <a:r>
              <a:rPr lang="en-US" dirty="0" smtClean="0"/>
              <a:t>The different organizations are:</a:t>
            </a:r>
            <a:endParaRPr lang="en-US" dirty="0"/>
          </a:p>
          <a:p>
            <a:pPr lvl="1"/>
            <a:r>
              <a:rPr lang="en-US" dirty="0"/>
              <a:t>Liners list</a:t>
            </a:r>
          </a:p>
          <a:p>
            <a:pPr lvl="1"/>
            <a:r>
              <a:rPr lang="en-US" dirty="0"/>
              <a:t>Hash table</a:t>
            </a:r>
          </a:p>
        </p:txBody>
      </p:sp>
    </p:spTree>
    <p:extLst>
      <p:ext uri="{BB962C8B-B14F-4D97-AF65-F5344CB8AC3E}">
        <p14:creationId xmlns:p14="http://schemas.microsoft.com/office/powerpoint/2010/main" val="183823373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Directory implementation using </a:t>
            </a:r>
            <a:r>
              <a:rPr lang="en-US" b="1" dirty="0" smtClean="0"/>
              <a:t>linear list</a:t>
            </a:r>
            <a:endParaRPr lang="en-US" b="1" dirty="0"/>
          </a:p>
        </p:txBody>
      </p:sp>
      <p:sp>
        <p:nvSpPr>
          <p:cNvPr id="3" name="Content Placeholder 2"/>
          <p:cNvSpPr>
            <a:spLocks noGrp="1"/>
          </p:cNvSpPr>
          <p:nvPr>
            <p:ph sz="quarter" idx="1"/>
          </p:nvPr>
        </p:nvSpPr>
        <p:spPr>
          <a:xfrm>
            <a:off x="838200" y="1600200"/>
            <a:ext cx="10515600" cy="4873752"/>
          </a:xfrm>
        </p:spPr>
        <p:txBody>
          <a:bodyPr>
            <a:normAutofit/>
          </a:bodyPr>
          <a:lstStyle/>
          <a:p>
            <a:pPr algn="just">
              <a:lnSpc>
                <a:spcPct val="100000"/>
              </a:lnSpc>
            </a:pPr>
            <a:r>
              <a:rPr lang="en-US" sz="2400" dirty="0"/>
              <a:t>The simplest method of implementing a directory is to use a linear list of file names with pointers to the data blocks</a:t>
            </a:r>
          </a:p>
          <a:p>
            <a:pPr algn="just">
              <a:lnSpc>
                <a:spcPct val="100000"/>
              </a:lnSpc>
            </a:pPr>
            <a:r>
              <a:rPr lang="en-US" sz="2400" dirty="0"/>
              <a:t>This method is simple to program but time consuming to execute</a:t>
            </a:r>
          </a:p>
          <a:p>
            <a:pPr algn="just">
              <a:lnSpc>
                <a:spcPct val="100000"/>
              </a:lnSpc>
            </a:pPr>
            <a:r>
              <a:rPr lang="en-US" sz="2400" dirty="0"/>
              <a:t>To create a new file, we must first search the directory to be sure that no existing file has the same name. then ,we add the new entry at the end of directory</a:t>
            </a:r>
          </a:p>
          <a:p>
            <a:pPr algn="just">
              <a:lnSpc>
                <a:spcPct val="100000"/>
              </a:lnSpc>
            </a:pPr>
            <a:r>
              <a:rPr lang="en-US" sz="2400" dirty="0"/>
              <a:t>To delete a file,  we search the directory for the named file and then release the space allocated to it.</a:t>
            </a:r>
          </a:p>
        </p:txBody>
      </p:sp>
    </p:spTree>
    <p:extLst>
      <p:ext uri="{BB962C8B-B14F-4D97-AF65-F5344CB8AC3E}">
        <p14:creationId xmlns:p14="http://schemas.microsoft.com/office/powerpoint/2010/main" val="245889079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Directory implementation using </a:t>
            </a:r>
            <a:r>
              <a:rPr lang="en-US" b="1" dirty="0"/>
              <a:t>linear list</a:t>
            </a:r>
            <a:endParaRPr lang="en-US" dirty="0"/>
          </a:p>
        </p:txBody>
      </p:sp>
      <p:sp>
        <p:nvSpPr>
          <p:cNvPr id="3" name="Content Placeholder 2"/>
          <p:cNvSpPr>
            <a:spLocks noGrp="1"/>
          </p:cNvSpPr>
          <p:nvPr>
            <p:ph sz="quarter" idx="1"/>
          </p:nvPr>
        </p:nvSpPr>
        <p:spPr>
          <a:xfrm>
            <a:off x="838200" y="1600200"/>
            <a:ext cx="10515600" cy="4873752"/>
          </a:xfrm>
        </p:spPr>
        <p:txBody>
          <a:bodyPr>
            <a:normAutofit/>
          </a:bodyPr>
          <a:lstStyle/>
          <a:p>
            <a:pPr algn="just">
              <a:lnSpc>
                <a:spcPct val="100000"/>
              </a:lnSpc>
            </a:pPr>
            <a:r>
              <a:rPr lang="en-US" sz="2400" dirty="0"/>
              <a:t>The real disadvantage of the linear list of directory entries is that finding a file requires a linear search</a:t>
            </a:r>
          </a:p>
          <a:p>
            <a:pPr algn="just">
              <a:lnSpc>
                <a:spcPct val="100000"/>
              </a:lnSpc>
            </a:pPr>
            <a:r>
              <a:rPr lang="en-US" sz="2400" dirty="0"/>
              <a:t>Directory information is accessed frequently, thus in many OS, a software cache is used to store the most recently used directory information</a:t>
            </a:r>
          </a:p>
          <a:p>
            <a:pPr algn="just">
              <a:lnSpc>
                <a:spcPct val="100000"/>
              </a:lnSpc>
            </a:pPr>
            <a:r>
              <a:rPr lang="en-US" sz="2400" dirty="0"/>
              <a:t>If a sorted list of file names is maintained, then a binary search can be used to decrease the average search time.</a:t>
            </a:r>
          </a:p>
          <a:p>
            <a:pPr algn="just">
              <a:lnSpc>
                <a:spcPct val="100000"/>
              </a:lnSpc>
            </a:pPr>
            <a:r>
              <a:rPr lang="en-US" sz="2400" dirty="0"/>
              <a:t>Other data structure like B-Tree might be of an advantage in this type of a case</a:t>
            </a:r>
          </a:p>
          <a:p>
            <a:endParaRPr lang="en-US" dirty="0" smtClean="0"/>
          </a:p>
          <a:p>
            <a:endParaRPr lang="en-US" dirty="0"/>
          </a:p>
        </p:txBody>
      </p:sp>
    </p:spTree>
    <p:extLst>
      <p:ext uri="{BB962C8B-B14F-4D97-AF65-F5344CB8AC3E}">
        <p14:creationId xmlns:p14="http://schemas.microsoft.com/office/powerpoint/2010/main" val="408422235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Directory implementation using hash table</a:t>
            </a:r>
            <a:endParaRPr lang="en-US" dirty="0"/>
          </a:p>
        </p:txBody>
      </p:sp>
      <p:sp>
        <p:nvSpPr>
          <p:cNvPr id="3" name="Content Placeholder 2"/>
          <p:cNvSpPr>
            <a:spLocks noGrp="1"/>
          </p:cNvSpPr>
          <p:nvPr>
            <p:ph sz="quarter" idx="1"/>
          </p:nvPr>
        </p:nvSpPr>
        <p:spPr>
          <a:xfrm>
            <a:off x="838200" y="1600200"/>
            <a:ext cx="10515600" cy="4873752"/>
          </a:xfrm>
        </p:spPr>
        <p:txBody>
          <a:bodyPr>
            <a:noAutofit/>
          </a:bodyPr>
          <a:lstStyle/>
          <a:p>
            <a:pPr algn="just">
              <a:lnSpc>
                <a:spcPct val="100000"/>
              </a:lnSpc>
            </a:pPr>
            <a:r>
              <a:rPr lang="en-US" sz="2400" dirty="0"/>
              <a:t>Hash table is the another method for implementing directory structure</a:t>
            </a:r>
          </a:p>
          <a:p>
            <a:pPr algn="just">
              <a:lnSpc>
                <a:spcPct val="100000"/>
              </a:lnSpc>
            </a:pPr>
            <a:r>
              <a:rPr lang="en-US" sz="2400" dirty="0"/>
              <a:t>With this method, a linear list stores the directory entries, but hash data structure is also used.</a:t>
            </a:r>
          </a:p>
          <a:p>
            <a:pPr algn="just">
              <a:lnSpc>
                <a:spcPct val="100000"/>
              </a:lnSpc>
            </a:pPr>
            <a:r>
              <a:rPr lang="en-US" sz="2400" dirty="0"/>
              <a:t>The hash table takes a value computed from a file name and return a pointer  to the file name in the linear list</a:t>
            </a:r>
          </a:p>
          <a:p>
            <a:pPr algn="just">
              <a:lnSpc>
                <a:spcPct val="100000"/>
              </a:lnSpc>
            </a:pPr>
            <a:r>
              <a:rPr lang="en-US" sz="2400" dirty="0"/>
              <a:t>It can greatly decrease the directory search time.</a:t>
            </a:r>
          </a:p>
          <a:p>
            <a:pPr algn="just">
              <a:lnSpc>
                <a:spcPct val="100000"/>
              </a:lnSpc>
            </a:pPr>
            <a:r>
              <a:rPr lang="en-US" sz="2400" dirty="0"/>
              <a:t>Insertion and deletion are also fairly straight forward although some provision must be made for collision – situation in which two file names hash to same location </a:t>
            </a:r>
          </a:p>
        </p:txBody>
      </p:sp>
    </p:spTree>
    <p:extLst>
      <p:ext uri="{BB962C8B-B14F-4D97-AF65-F5344CB8AC3E}">
        <p14:creationId xmlns:p14="http://schemas.microsoft.com/office/powerpoint/2010/main" val="412011914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Directory implementation using hash table</a:t>
            </a:r>
          </a:p>
        </p:txBody>
      </p:sp>
      <p:sp>
        <p:nvSpPr>
          <p:cNvPr id="3" name="Content Placeholder 2"/>
          <p:cNvSpPr>
            <a:spLocks noGrp="1"/>
          </p:cNvSpPr>
          <p:nvPr>
            <p:ph sz="quarter" idx="1"/>
          </p:nvPr>
        </p:nvSpPr>
        <p:spPr>
          <a:xfrm>
            <a:off x="838200" y="1600200"/>
            <a:ext cx="10515600" cy="4873752"/>
          </a:xfrm>
        </p:spPr>
        <p:txBody>
          <a:bodyPr>
            <a:normAutofit/>
          </a:bodyPr>
          <a:lstStyle/>
          <a:p>
            <a:pPr algn="just">
              <a:lnSpc>
                <a:spcPct val="100000"/>
              </a:lnSpc>
            </a:pPr>
            <a:r>
              <a:rPr lang="en-US" sz="2400" dirty="0"/>
              <a:t>To resolve this problem, chained-overflow hash table is used</a:t>
            </a:r>
          </a:p>
          <a:p>
            <a:pPr algn="just">
              <a:lnSpc>
                <a:spcPct val="100000"/>
              </a:lnSpc>
            </a:pPr>
            <a:r>
              <a:rPr lang="en-US" sz="2400" dirty="0"/>
              <a:t>Each hash entry can be linked list instead of an individual value. It means if the hash values point to the same location, a chain of linked list is formed</a:t>
            </a:r>
          </a:p>
          <a:p>
            <a:pPr algn="just">
              <a:lnSpc>
                <a:spcPct val="100000"/>
              </a:lnSpc>
            </a:pPr>
            <a:r>
              <a:rPr lang="en-US" sz="2400" dirty="0"/>
              <a:t>So, in this way we can remove the collisions</a:t>
            </a:r>
          </a:p>
        </p:txBody>
      </p:sp>
    </p:spTree>
    <p:extLst>
      <p:ext uri="{BB962C8B-B14F-4D97-AF65-F5344CB8AC3E}">
        <p14:creationId xmlns:p14="http://schemas.microsoft.com/office/powerpoint/2010/main" val="334772483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74638"/>
            <a:ext cx="7467600" cy="944562"/>
          </a:xfrm>
        </p:spPr>
        <p:txBody>
          <a:bodyPr/>
          <a:lstStyle/>
          <a:p>
            <a:r>
              <a:rPr lang="en-US" dirty="0" smtClean="0"/>
              <a:t>File system recovery</a:t>
            </a:r>
            <a:endParaRPr lang="en-US" dirty="0"/>
          </a:p>
        </p:txBody>
      </p:sp>
      <p:sp>
        <p:nvSpPr>
          <p:cNvPr id="3" name="Content Placeholder 2"/>
          <p:cNvSpPr>
            <a:spLocks noGrp="1"/>
          </p:cNvSpPr>
          <p:nvPr>
            <p:ph sz="quarter" idx="1"/>
          </p:nvPr>
        </p:nvSpPr>
        <p:spPr>
          <a:xfrm>
            <a:off x="812800" y="1524000"/>
            <a:ext cx="10744200" cy="5178552"/>
          </a:xfrm>
        </p:spPr>
        <p:txBody>
          <a:bodyPr>
            <a:noAutofit/>
          </a:bodyPr>
          <a:lstStyle/>
          <a:p>
            <a:pPr algn="just">
              <a:lnSpc>
                <a:spcPct val="100000"/>
              </a:lnSpc>
            </a:pPr>
            <a:r>
              <a:rPr lang="en-US" sz="2400" dirty="0"/>
              <a:t>There are many causes that are responsible for computer crashes or physical damage, and in this situation, file systems are expected to behave sensibly. These problem may result in file system consistencies</a:t>
            </a:r>
          </a:p>
          <a:p>
            <a:pPr algn="just">
              <a:lnSpc>
                <a:spcPct val="100000"/>
              </a:lnSpc>
            </a:pPr>
            <a:r>
              <a:rPr lang="en-US" sz="2400" dirty="0"/>
              <a:t>In order to check consistency, we need to observe the following:</a:t>
            </a:r>
          </a:p>
          <a:p>
            <a:pPr lvl="1" algn="just">
              <a:lnSpc>
                <a:spcPct val="100000"/>
              </a:lnSpc>
            </a:pPr>
            <a:r>
              <a:rPr lang="en-US" dirty="0"/>
              <a:t>All data and control structure, such as descriptors and bitmaps should be in an appropriate arrangements</a:t>
            </a:r>
          </a:p>
          <a:p>
            <a:pPr lvl="1" algn="just">
              <a:lnSpc>
                <a:spcPct val="100000"/>
              </a:lnSpc>
            </a:pPr>
            <a:r>
              <a:rPr lang="en-US" dirty="0"/>
              <a:t>When a system reboots, it should return to a valid state</a:t>
            </a:r>
          </a:p>
          <a:p>
            <a:pPr lvl="1" algn="just">
              <a:lnSpc>
                <a:spcPct val="100000"/>
              </a:lnSpc>
            </a:pPr>
            <a:r>
              <a:rPr lang="en-US" dirty="0"/>
              <a:t>It at the time of crash, a write operation is in progress, then the operation is either finished or rollback completely. This is called atomicity</a:t>
            </a:r>
          </a:p>
        </p:txBody>
      </p:sp>
    </p:spTree>
    <p:extLst>
      <p:ext uri="{BB962C8B-B14F-4D97-AF65-F5344CB8AC3E}">
        <p14:creationId xmlns:p14="http://schemas.microsoft.com/office/powerpoint/2010/main" val="19314240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825500" y="1527048"/>
            <a:ext cx="10502900" cy="5330952"/>
          </a:xfrm>
        </p:spPr>
        <p:txBody>
          <a:bodyPr/>
          <a:lstStyle/>
          <a:p>
            <a:pPr marL="0" indent="0">
              <a:buNone/>
            </a:pPr>
            <a:r>
              <a:rPr lang="en-US" b="1" dirty="0" smtClean="0"/>
              <a:t>Advantages of memory mapped I/O:</a:t>
            </a:r>
          </a:p>
          <a:p>
            <a:endParaRPr lang="en-US" dirty="0"/>
          </a:p>
          <a:p>
            <a:r>
              <a:rPr lang="en-US" dirty="0" smtClean="0"/>
              <a:t>It makes programming simpler</a:t>
            </a:r>
          </a:p>
          <a:p>
            <a:r>
              <a:rPr lang="en-US" dirty="0" smtClean="0"/>
              <a:t>It does not have special commands to access I/O devices</a:t>
            </a:r>
          </a:p>
          <a:p>
            <a:endParaRPr lang="en-US" dirty="0"/>
          </a:p>
          <a:p>
            <a:pPr marL="0" indent="0">
              <a:buNone/>
            </a:pPr>
            <a:r>
              <a:rPr lang="en-US" b="1" dirty="0"/>
              <a:t>Disadvantages of memory mapped I/O</a:t>
            </a:r>
            <a:endParaRPr lang="en-US" b="1" dirty="0" smtClean="0"/>
          </a:p>
          <a:p>
            <a:endParaRPr lang="en-US" dirty="0"/>
          </a:p>
          <a:p>
            <a:r>
              <a:rPr lang="en-US" dirty="0" smtClean="0"/>
              <a:t>Memory utilization is poor</a:t>
            </a:r>
          </a:p>
          <a:p>
            <a:r>
              <a:rPr lang="en-US" dirty="0" smtClean="0"/>
              <a:t>It is suitable only when the processor consist the limited numbers of I/O ports</a:t>
            </a:r>
            <a:endParaRPr lang="en-US" dirty="0"/>
          </a:p>
        </p:txBody>
      </p:sp>
    </p:spTree>
    <p:extLst>
      <p:ext uri="{BB962C8B-B14F-4D97-AF65-F5344CB8AC3E}">
        <p14:creationId xmlns:p14="http://schemas.microsoft.com/office/powerpoint/2010/main" val="4185692770"/>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File system recovery</a:t>
            </a:r>
            <a:endParaRPr lang="en-US" dirty="0"/>
          </a:p>
        </p:txBody>
      </p:sp>
      <p:sp>
        <p:nvSpPr>
          <p:cNvPr id="3" name="Content Placeholder 2"/>
          <p:cNvSpPr>
            <a:spLocks noGrp="1"/>
          </p:cNvSpPr>
          <p:nvPr>
            <p:ph sz="quarter" idx="1"/>
          </p:nvPr>
        </p:nvSpPr>
        <p:spPr>
          <a:xfrm>
            <a:off x="838200" y="1600200"/>
            <a:ext cx="10515600" cy="4873752"/>
          </a:xfrm>
        </p:spPr>
        <p:txBody>
          <a:bodyPr>
            <a:normAutofit/>
          </a:bodyPr>
          <a:lstStyle/>
          <a:p>
            <a:pPr algn="just">
              <a:lnSpc>
                <a:spcPct val="110000"/>
              </a:lnSpc>
            </a:pPr>
            <a:r>
              <a:rPr lang="en-US" b="1" dirty="0" smtClean="0"/>
              <a:t>Consistency checker:</a:t>
            </a:r>
            <a:r>
              <a:rPr lang="en-US" dirty="0" smtClean="0"/>
              <a:t> at the time of reboot, a program called consistency checker, is executed in order to check and correct disk inconsistencies</a:t>
            </a:r>
          </a:p>
          <a:p>
            <a:pPr algn="just">
              <a:lnSpc>
                <a:spcPct val="110000"/>
              </a:lnSpc>
            </a:pPr>
            <a:r>
              <a:rPr lang="en-US" b="1" dirty="0" smtClean="0"/>
              <a:t>The consistency checker </a:t>
            </a:r>
            <a:r>
              <a:rPr lang="en-US" dirty="0" smtClean="0"/>
              <a:t>matches the data available in the directory structure with the data stored in blocks of disk and if it finds any inconsistencies, then it tries to fix it</a:t>
            </a:r>
          </a:p>
          <a:p>
            <a:pPr algn="just">
              <a:lnSpc>
                <a:spcPct val="110000"/>
              </a:lnSpc>
            </a:pPr>
            <a:r>
              <a:rPr lang="en-US" b="1" dirty="0" smtClean="0"/>
              <a:t>Methods of file system recovery</a:t>
            </a:r>
          </a:p>
          <a:p>
            <a:pPr lvl="1" algn="just">
              <a:lnSpc>
                <a:spcPct val="110000"/>
              </a:lnSpc>
            </a:pPr>
            <a:r>
              <a:rPr lang="en-US" b="1" dirty="0" smtClean="0"/>
              <a:t>Backup and restore</a:t>
            </a:r>
          </a:p>
          <a:p>
            <a:pPr lvl="1" algn="just">
              <a:lnSpc>
                <a:spcPct val="110000"/>
              </a:lnSpc>
            </a:pPr>
            <a:r>
              <a:rPr lang="en-US" b="1" dirty="0" smtClean="0"/>
              <a:t>Log-structured file system</a:t>
            </a:r>
            <a:endParaRPr lang="en-US" b="1" dirty="0"/>
          </a:p>
        </p:txBody>
      </p:sp>
    </p:spTree>
    <p:extLst>
      <p:ext uri="{BB962C8B-B14F-4D97-AF65-F5344CB8AC3E}">
        <p14:creationId xmlns:p14="http://schemas.microsoft.com/office/powerpoint/2010/main" val="78054955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Backup and recovery</a:t>
            </a:r>
            <a:endParaRPr lang="en-US" dirty="0"/>
          </a:p>
        </p:txBody>
      </p:sp>
      <p:sp>
        <p:nvSpPr>
          <p:cNvPr id="3" name="Content Placeholder 2"/>
          <p:cNvSpPr>
            <a:spLocks noGrp="1"/>
          </p:cNvSpPr>
          <p:nvPr>
            <p:ph sz="quarter" idx="1"/>
          </p:nvPr>
        </p:nvSpPr>
        <p:spPr>
          <a:xfrm>
            <a:off x="838200" y="1600200"/>
            <a:ext cx="10515600" cy="4873752"/>
          </a:xfrm>
        </p:spPr>
        <p:txBody>
          <a:bodyPr>
            <a:normAutofit/>
          </a:bodyPr>
          <a:lstStyle/>
          <a:p>
            <a:pPr algn="just">
              <a:lnSpc>
                <a:spcPct val="100000"/>
              </a:lnSpc>
            </a:pPr>
            <a:r>
              <a:rPr lang="en-US" sz="2400" dirty="0"/>
              <a:t>When the magnetic disks fails, a backup of disk may be taken on another storage device in order to restore the system</a:t>
            </a:r>
          </a:p>
          <a:p>
            <a:pPr algn="just">
              <a:lnSpc>
                <a:spcPct val="100000"/>
              </a:lnSpc>
            </a:pPr>
            <a:r>
              <a:rPr lang="en-US" sz="2400" dirty="0"/>
              <a:t>For minimizing the copy, the time when the last file was modified and the backup taken can be considered</a:t>
            </a:r>
          </a:p>
          <a:p>
            <a:pPr algn="just">
              <a:lnSpc>
                <a:spcPct val="100000"/>
              </a:lnSpc>
            </a:pPr>
            <a:r>
              <a:rPr lang="en-US" sz="2400" dirty="0"/>
              <a:t>The file’s last write date in the directory structure specifies that the file has not changed since that date, and then it is not required to copy that file again.</a:t>
            </a:r>
          </a:p>
        </p:txBody>
      </p:sp>
    </p:spTree>
    <p:extLst>
      <p:ext uri="{BB962C8B-B14F-4D97-AF65-F5344CB8AC3E}">
        <p14:creationId xmlns:p14="http://schemas.microsoft.com/office/powerpoint/2010/main" val="148599407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 structured file system</a:t>
            </a:r>
            <a:endParaRPr lang="en-US" dirty="0"/>
          </a:p>
        </p:txBody>
      </p:sp>
      <p:sp>
        <p:nvSpPr>
          <p:cNvPr id="3" name="Content Placeholder 2"/>
          <p:cNvSpPr>
            <a:spLocks noGrp="1"/>
          </p:cNvSpPr>
          <p:nvPr>
            <p:ph sz="quarter" idx="1"/>
          </p:nvPr>
        </p:nvSpPr>
        <p:spPr>
          <a:xfrm>
            <a:off x="838200" y="1600200"/>
            <a:ext cx="10515600" cy="4873752"/>
          </a:xfrm>
        </p:spPr>
        <p:txBody>
          <a:bodyPr>
            <a:noAutofit/>
          </a:bodyPr>
          <a:lstStyle/>
          <a:p>
            <a:pPr algn="just">
              <a:lnSpc>
                <a:spcPct val="100000"/>
              </a:lnSpc>
            </a:pPr>
            <a:r>
              <a:rPr lang="en-US" sz="2400" dirty="0"/>
              <a:t>The main purpose of using the log structured file system is to enhance the write performance</a:t>
            </a:r>
          </a:p>
          <a:p>
            <a:pPr algn="just">
              <a:lnSpc>
                <a:spcPct val="100000"/>
              </a:lnSpc>
            </a:pPr>
            <a:r>
              <a:rPr lang="en-US" sz="2400" dirty="0"/>
              <a:t>It buffers a series of file system changes in the file cache and them write all such changes to the disk sequentially in a single write operation</a:t>
            </a:r>
          </a:p>
          <a:p>
            <a:pPr algn="just">
              <a:lnSpc>
                <a:spcPct val="100000"/>
              </a:lnSpc>
            </a:pPr>
            <a:r>
              <a:rPr lang="en-US" sz="2400" dirty="0"/>
              <a:t>Once the changes are written to the log, user process are allowed to continue execution</a:t>
            </a:r>
          </a:p>
          <a:p>
            <a:pPr algn="just">
              <a:lnSpc>
                <a:spcPct val="100000"/>
              </a:lnSpc>
            </a:pPr>
            <a:r>
              <a:rPr lang="en-US" sz="2400" dirty="0"/>
              <a:t>It transaction is completed, it removes the log files</a:t>
            </a:r>
          </a:p>
          <a:p>
            <a:pPr algn="just">
              <a:lnSpc>
                <a:spcPct val="100000"/>
              </a:lnSpc>
            </a:pPr>
            <a:r>
              <a:rPr lang="en-US" sz="2400" dirty="0"/>
              <a:t>If the system crashes, there will be zero or more transactions in a log file. Therefore they must be completed, and the file system structure remain consistent.</a:t>
            </a:r>
          </a:p>
        </p:txBody>
      </p:sp>
    </p:spTree>
    <p:extLst>
      <p:ext uri="{BB962C8B-B14F-4D97-AF65-F5344CB8AC3E}">
        <p14:creationId xmlns:p14="http://schemas.microsoft.com/office/powerpoint/2010/main" val="366107611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Virtual file system</a:t>
            </a:r>
            <a:endParaRPr lang="en-US" dirty="0"/>
          </a:p>
        </p:txBody>
      </p:sp>
      <p:sp>
        <p:nvSpPr>
          <p:cNvPr id="3" name="Content Placeholder 2"/>
          <p:cNvSpPr>
            <a:spLocks noGrp="1"/>
          </p:cNvSpPr>
          <p:nvPr>
            <p:ph sz="quarter" idx="1"/>
          </p:nvPr>
        </p:nvSpPr>
        <p:spPr>
          <a:xfrm>
            <a:off x="838200" y="1600200"/>
            <a:ext cx="10515600" cy="4873752"/>
          </a:xfrm>
        </p:spPr>
        <p:txBody>
          <a:bodyPr>
            <a:noAutofit/>
          </a:bodyPr>
          <a:lstStyle/>
          <a:p>
            <a:pPr algn="just">
              <a:lnSpc>
                <a:spcPct val="100000"/>
              </a:lnSpc>
            </a:pPr>
            <a:r>
              <a:rPr lang="en-US" sz="2400" dirty="0"/>
              <a:t>A virtual file system (VFS) is programming that forms an </a:t>
            </a:r>
            <a:r>
              <a:rPr lang="en-US" sz="2400" b="1" dirty="0"/>
              <a:t>interface between an operating system's kernel and a more concrete file system. </a:t>
            </a:r>
          </a:p>
          <a:p>
            <a:pPr algn="just">
              <a:lnSpc>
                <a:spcPct val="100000"/>
              </a:lnSpc>
            </a:pPr>
            <a:r>
              <a:rPr lang="en-US" sz="2400" dirty="0"/>
              <a:t>The purpose of a VFS is to allow client applications to access different types of concrete file systems in a uniform way</a:t>
            </a:r>
          </a:p>
          <a:p>
            <a:pPr algn="just">
              <a:lnSpc>
                <a:spcPct val="100000"/>
              </a:lnSpc>
            </a:pPr>
            <a:r>
              <a:rPr lang="en-US" sz="2400" dirty="0"/>
              <a:t>A VFS can, for example, be used to access local and network storage devices transparently without the client application noticing the difference</a:t>
            </a:r>
          </a:p>
          <a:p>
            <a:pPr algn="just">
              <a:lnSpc>
                <a:spcPct val="100000"/>
              </a:lnSpc>
            </a:pPr>
            <a:r>
              <a:rPr lang="en-US" sz="2400" dirty="0"/>
              <a:t>“It can be </a:t>
            </a:r>
            <a:r>
              <a:rPr lang="en-US" sz="2400" b="1" dirty="0"/>
              <a:t>used to bridge the differences in Windows, Mac OS and Unix filesystems,</a:t>
            </a:r>
            <a:r>
              <a:rPr lang="en-US" sz="2400" dirty="0"/>
              <a:t> so that applications can access files on local file systems of those types without having to know what type of file system they are accessing.”</a:t>
            </a:r>
          </a:p>
        </p:txBody>
      </p:sp>
    </p:spTree>
    <p:extLst>
      <p:ext uri="{BB962C8B-B14F-4D97-AF65-F5344CB8AC3E}">
        <p14:creationId xmlns:p14="http://schemas.microsoft.com/office/powerpoint/2010/main" val="288105472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7400" y="211138"/>
            <a:ext cx="7467600" cy="944562"/>
          </a:xfrm>
        </p:spPr>
        <p:txBody>
          <a:bodyPr/>
          <a:lstStyle/>
          <a:p>
            <a:r>
              <a:rPr lang="en-US" dirty="0" smtClean="0"/>
              <a:t>Virtual file system</a:t>
            </a:r>
            <a:endParaRPr lang="en-US" dirty="0"/>
          </a:p>
        </p:txBody>
      </p:sp>
      <p:pic>
        <p:nvPicPr>
          <p:cNvPr id="4" name="Picture 5"/>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rcRect/>
          <a:stretch>
            <a:fillRect/>
          </a:stretch>
        </p:blipFill>
        <p:spPr bwMode="auto">
          <a:xfrm>
            <a:off x="2590801" y="1828801"/>
            <a:ext cx="6781800" cy="441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5159131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File system performance</a:t>
            </a:r>
            <a:endParaRPr lang="en-US" dirty="0"/>
          </a:p>
        </p:txBody>
      </p:sp>
      <p:sp>
        <p:nvSpPr>
          <p:cNvPr id="3" name="Content Placeholder 2"/>
          <p:cNvSpPr>
            <a:spLocks noGrp="1"/>
          </p:cNvSpPr>
          <p:nvPr>
            <p:ph sz="quarter" idx="1"/>
          </p:nvPr>
        </p:nvSpPr>
        <p:spPr>
          <a:xfrm>
            <a:off x="838200" y="1600200"/>
            <a:ext cx="10515600" cy="4873752"/>
          </a:xfrm>
        </p:spPr>
        <p:txBody>
          <a:bodyPr>
            <a:normAutofit/>
          </a:bodyPr>
          <a:lstStyle/>
          <a:p>
            <a:pPr algn="just">
              <a:lnSpc>
                <a:spcPct val="160000"/>
              </a:lnSpc>
            </a:pPr>
            <a:r>
              <a:rPr lang="en-US" sz="2000" dirty="0"/>
              <a:t>File System performance is often a major component of overall system performance, and is heavily dependent on the nature of the application generating the load. </a:t>
            </a:r>
          </a:p>
          <a:p>
            <a:pPr algn="just">
              <a:lnSpc>
                <a:spcPct val="160000"/>
              </a:lnSpc>
            </a:pPr>
            <a:r>
              <a:rPr lang="en-US" sz="2000" dirty="0"/>
              <a:t>To achieve optimal performance, the underlying  file system configuration must be balanced to match the application characteristics.</a:t>
            </a:r>
          </a:p>
          <a:p>
            <a:pPr algn="just">
              <a:lnSpc>
                <a:spcPct val="160000"/>
              </a:lnSpc>
            </a:pPr>
            <a:r>
              <a:rPr lang="en-US" sz="2000" dirty="0"/>
              <a:t>Once we have a good understanding of the application, we can try and optimize the file system configuration to make the most efficient use of the underlying storage device.</a:t>
            </a:r>
          </a:p>
        </p:txBody>
      </p:sp>
    </p:spTree>
    <p:extLst>
      <p:ext uri="{BB962C8B-B14F-4D97-AF65-F5344CB8AC3E}">
        <p14:creationId xmlns:p14="http://schemas.microsoft.com/office/powerpoint/2010/main" val="1512274044"/>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Our objective </a:t>
            </a:r>
            <a:r>
              <a:rPr lang="en-US" sz="3600" dirty="0" smtClean="0"/>
              <a:t>to improve file system performance is </a:t>
            </a:r>
            <a:r>
              <a:rPr lang="en-US" sz="3600" dirty="0"/>
              <a:t>to:</a:t>
            </a:r>
          </a:p>
        </p:txBody>
      </p:sp>
      <p:sp>
        <p:nvSpPr>
          <p:cNvPr id="3" name="Content Placeholder 2"/>
          <p:cNvSpPr>
            <a:spLocks noGrp="1"/>
          </p:cNvSpPr>
          <p:nvPr>
            <p:ph sz="quarter" idx="1"/>
          </p:nvPr>
        </p:nvSpPr>
        <p:spPr>
          <a:xfrm>
            <a:off x="838200" y="1905000"/>
            <a:ext cx="10515600" cy="4568952"/>
          </a:xfrm>
        </p:spPr>
        <p:txBody>
          <a:bodyPr>
            <a:normAutofit/>
          </a:bodyPr>
          <a:lstStyle/>
          <a:p>
            <a:pPr algn="just">
              <a:lnSpc>
                <a:spcPct val="100000"/>
              </a:lnSpc>
            </a:pPr>
            <a:r>
              <a:rPr lang="en-US" sz="2400" dirty="0"/>
              <a:t>Reduce the number of I/O's to the underlying device(s) where possible</a:t>
            </a:r>
          </a:p>
          <a:p>
            <a:pPr algn="just">
              <a:lnSpc>
                <a:spcPct val="100000"/>
              </a:lnSpc>
            </a:pPr>
            <a:r>
              <a:rPr lang="en-US" sz="2400" dirty="0"/>
              <a:t>Group smaller I/O's together into larger I/O's where possible</a:t>
            </a:r>
          </a:p>
          <a:p>
            <a:pPr algn="just">
              <a:lnSpc>
                <a:spcPct val="100000"/>
              </a:lnSpc>
            </a:pPr>
            <a:r>
              <a:rPr lang="en-US" sz="2400" dirty="0"/>
              <a:t>Optimize the seek pattern to reduce the amount of time spent waiting for disk seeks</a:t>
            </a:r>
          </a:p>
          <a:p>
            <a:pPr algn="just">
              <a:lnSpc>
                <a:spcPct val="100000"/>
              </a:lnSpc>
            </a:pPr>
            <a:r>
              <a:rPr lang="en-US" sz="2400" dirty="0"/>
              <a:t>Cache as much as data as realistic to reduce physical I/O's</a:t>
            </a:r>
          </a:p>
          <a:p>
            <a:endParaRPr lang="en-US" dirty="0"/>
          </a:p>
        </p:txBody>
      </p:sp>
    </p:spTree>
    <p:extLst>
      <p:ext uri="{BB962C8B-B14F-4D97-AF65-F5344CB8AC3E}">
        <p14:creationId xmlns:p14="http://schemas.microsoft.com/office/powerpoint/2010/main" val="194686699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838200" y="3040063"/>
            <a:ext cx="10515600" cy="777875"/>
          </a:xfrm>
        </p:spPr>
        <p:txBody>
          <a:bodyPr>
            <a:normAutofit/>
          </a:bodyPr>
          <a:lstStyle/>
          <a:p>
            <a:pPr marL="0" indent="0" algn="ctr">
              <a:buNone/>
            </a:pPr>
            <a:r>
              <a:rPr lang="en-US" sz="4800" b="1" i="1" dirty="0" smtClean="0"/>
              <a:t>Disk Management</a:t>
            </a:r>
          </a:p>
        </p:txBody>
      </p:sp>
    </p:spTree>
    <p:extLst>
      <p:ext uri="{BB962C8B-B14F-4D97-AF65-F5344CB8AC3E}">
        <p14:creationId xmlns:p14="http://schemas.microsoft.com/office/powerpoint/2010/main" val="66279518"/>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Disk</a:t>
            </a:r>
            <a:endParaRPr lang="en-US" dirty="0"/>
          </a:p>
        </p:txBody>
      </p:sp>
      <p:pic>
        <p:nvPicPr>
          <p:cNvPr id="4" name="Content Placeholder 3"/>
          <p:cNvPicPr>
            <a:picLocks noGrp="1"/>
          </p:cNvPicPr>
          <p:nvPr>
            <p:ph sz="quarter" idx="1"/>
          </p:nvPr>
        </p:nvPicPr>
        <p:blipFill>
          <a:blip r:embed="rId2"/>
          <a:srcRect/>
          <a:stretch>
            <a:fillRect/>
          </a:stretch>
        </p:blipFill>
        <p:spPr bwMode="auto">
          <a:xfrm>
            <a:off x="2971800" y="1752600"/>
            <a:ext cx="5562600" cy="3884612"/>
          </a:xfrm>
          <a:prstGeom prst="rect">
            <a:avLst/>
          </a:prstGeom>
          <a:noFill/>
          <a:ln w="9525">
            <a:noFill/>
            <a:miter lim="800000"/>
            <a:headEnd/>
            <a:tailEnd/>
          </a:ln>
        </p:spPr>
      </p:pic>
    </p:spTree>
    <p:extLst>
      <p:ext uri="{BB962C8B-B14F-4D97-AF65-F5344CB8AC3E}">
        <p14:creationId xmlns:p14="http://schemas.microsoft.com/office/powerpoint/2010/main" val="994193527"/>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Disks</a:t>
            </a:r>
            <a:endParaRPr lang="en-US" dirty="0"/>
          </a:p>
        </p:txBody>
      </p:sp>
      <p:sp>
        <p:nvSpPr>
          <p:cNvPr id="3" name="Content Placeholder 2"/>
          <p:cNvSpPr>
            <a:spLocks noGrp="1"/>
          </p:cNvSpPr>
          <p:nvPr>
            <p:ph sz="quarter" idx="1"/>
          </p:nvPr>
        </p:nvSpPr>
        <p:spPr/>
        <p:txBody>
          <a:bodyPr/>
          <a:lstStyle/>
          <a:p>
            <a:pPr algn="just">
              <a:lnSpc>
                <a:spcPct val="100000"/>
              </a:lnSpc>
            </a:pPr>
            <a:r>
              <a:rPr lang="en-US" sz="2400" dirty="0"/>
              <a:t>A storage device is any device used in a computer to store information. It will retain this information when the computer is switched off</a:t>
            </a:r>
          </a:p>
          <a:p>
            <a:pPr algn="just">
              <a:lnSpc>
                <a:spcPct val="100000"/>
              </a:lnSpc>
            </a:pPr>
            <a:r>
              <a:rPr lang="en-US" sz="2400" dirty="0"/>
              <a:t>Type of storage device used varies based on the type of data and the rate at which it is created and used</a:t>
            </a:r>
          </a:p>
          <a:p>
            <a:pPr algn="just">
              <a:lnSpc>
                <a:spcPct val="100000"/>
              </a:lnSpc>
            </a:pPr>
            <a:r>
              <a:rPr lang="en-US" sz="2400" dirty="0"/>
              <a:t>Example of storage devices are hard disk, CD-ROM, magnetic tape and removable media</a:t>
            </a:r>
          </a:p>
          <a:p>
            <a:endParaRPr lang="en-US" dirty="0"/>
          </a:p>
        </p:txBody>
      </p:sp>
    </p:spTree>
    <p:extLst>
      <p:ext uri="{BB962C8B-B14F-4D97-AF65-F5344CB8AC3E}">
        <p14:creationId xmlns:p14="http://schemas.microsoft.com/office/powerpoint/2010/main" val="347388603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3600" y="261938"/>
            <a:ext cx="7086600" cy="868362"/>
          </a:xfrm>
        </p:spPr>
        <p:txBody>
          <a:bodyPr/>
          <a:lstStyle/>
          <a:p>
            <a:r>
              <a:rPr lang="en-US" b="1" dirty="0" smtClean="0"/>
              <a:t>DMA (Direct Memory Access)</a:t>
            </a:r>
            <a:endParaRPr lang="en-US" b="1" dirty="0"/>
          </a:p>
        </p:txBody>
      </p:sp>
      <p:sp>
        <p:nvSpPr>
          <p:cNvPr id="3" name="Content Placeholder 2"/>
          <p:cNvSpPr>
            <a:spLocks noGrp="1"/>
          </p:cNvSpPr>
          <p:nvPr>
            <p:ph sz="quarter" idx="1"/>
          </p:nvPr>
        </p:nvSpPr>
        <p:spPr>
          <a:xfrm>
            <a:off x="863600" y="1587500"/>
            <a:ext cx="10477500" cy="4886452"/>
          </a:xfrm>
        </p:spPr>
        <p:txBody>
          <a:bodyPr>
            <a:noAutofit/>
          </a:bodyPr>
          <a:lstStyle/>
          <a:p>
            <a:pPr algn="just">
              <a:lnSpc>
                <a:spcPct val="100000"/>
              </a:lnSpc>
            </a:pPr>
            <a:r>
              <a:rPr lang="en-US" sz="2400" dirty="0"/>
              <a:t>A special unit may be provided to allow transfer of block of data directly between external device and the main memory, without continuous intervention by the processor. This approach is called </a:t>
            </a:r>
            <a:r>
              <a:rPr lang="en-US" sz="2400" b="1" dirty="0"/>
              <a:t>Direct Memory Access (DMA)</a:t>
            </a:r>
          </a:p>
          <a:p>
            <a:pPr algn="just">
              <a:lnSpc>
                <a:spcPct val="100000"/>
              </a:lnSpc>
            </a:pPr>
            <a:r>
              <a:rPr lang="en-US" sz="2400" dirty="0"/>
              <a:t>This means that once reading and writing has begun, the remainder of the data can be transferred to and from memory without processor (CPU) intervention</a:t>
            </a:r>
          </a:p>
          <a:p>
            <a:pPr algn="just">
              <a:lnSpc>
                <a:spcPct val="200000"/>
              </a:lnSpc>
            </a:pPr>
            <a:endParaRPr lang="en-US" sz="2000" b="1" dirty="0"/>
          </a:p>
        </p:txBody>
      </p:sp>
    </p:spTree>
    <p:extLst>
      <p:ext uri="{BB962C8B-B14F-4D97-AF65-F5344CB8AC3E}">
        <p14:creationId xmlns:p14="http://schemas.microsoft.com/office/powerpoint/2010/main" val="2168615121"/>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t>
            </a:r>
            <a:r>
              <a:rPr lang="en-US" dirty="0" smtClean="0"/>
              <a:t>ypes of data storage devices</a:t>
            </a:r>
            <a:endParaRPr lang="en-US" dirty="0"/>
          </a:p>
        </p:txBody>
      </p:sp>
      <p:sp>
        <p:nvSpPr>
          <p:cNvPr id="3" name="Content Placeholder 2"/>
          <p:cNvSpPr>
            <a:spLocks noGrp="1"/>
          </p:cNvSpPr>
          <p:nvPr>
            <p:ph sz="quarter" idx="1"/>
          </p:nvPr>
        </p:nvSpPr>
        <p:spPr>
          <a:xfrm>
            <a:off x="838200" y="1828800"/>
            <a:ext cx="8610600" cy="4645152"/>
          </a:xfrm>
        </p:spPr>
        <p:txBody>
          <a:bodyPr/>
          <a:lstStyle/>
          <a:p>
            <a:r>
              <a:rPr lang="en-US" dirty="0" smtClean="0"/>
              <a:t>Hard disk</a:t>
            </a:r>
          </a:p>
          <a:p>
            <a:r>
              <a:rPr lang="en-US" dirty="0" smtClean="0"/>
              <a:t>Compact disk</a:t>
            </a:r>
          </a:p>
          <a:p>
            <a:r>
              <a:rPr lang="en-US" dirty="0" smtClean="0"/>
              <a:t>Magnetic tape</a:t>
            </a:r>
          </a:p>
          <a:p>
            <a:r>
              <a:rPr lang="en-US" dirty="0" smtClean="0"/>
              <a:t>Removable media</a:t>
            </a:r>
            <a:endParaRPr lang="en-US" dirty="0"/>
          </a:p>
        </p:txBody>
      </p:sp>
    </p:spTree>
    <p:extLst>
      <p:ext uri="{BB962C8B-B14F-4D97-AF65-F5344CB8AC3E}">
        <p14:creationId xmlns:p14="http://schemas.microsoft.com/office/powerpoint/2010/main" val="937899395"/>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Characteristics of storage device</a:t>
            </a:r>
            <a:endParaRPr lang="en-US" dirty="0"/>
          </a:p>
        </p:txBody>
      </p:sp>
      <p:sp>
        <p:nvSpPr>
          <p:cNvPr id="3" name="Content Placeholder 2"/>
          <p:cNvSpPr>
            <a:spLocks noGrp="1"/>
          </p:cNvSpPr>
          <p:nvPr>
            <p:ph sz="quarter" idx="1"/>
          </p:nvPr>
        </p:nvSpPr>
        <p:spPr>
          <a:xfrm>
            <a:off x="749300" y="1600200"/>
            <a:ext cx="10414000" cy="4873752"/>
          </a:xfrm>
        </p:spPr>
        <p:txBody>
          <a:bodyPr>
            <a:normAutofit/>
          </a:bodyPr>
          <a:lstStyle/>
          <a:p>
            <a:pPr algn="just">
              <a:lnSpc>
                <a:spcPct val="100000"/>
              </a:lnSpc>
            </a:pPr>
            <a:r>
              <a:rPr lang="en-US" sz="2400" dirty="0"/>
              <a:t>When power to the device is shut off, data stored in the medium remains.</a:t>
            </a:r>
          </a:p>
          <a:p>
            <a:pPr algn="just">
              <a:lnSpc>
                <a:spcPct val="100000"/>
              </a:lnSpc>
            </a:pPr>
            <a:r>
              <a:rPr lang="en-US" sz="2400" dirty="0"/>
              <a:t>Storage devices are cheaper than memory</a:t>
            </a:r>
          </a:p>
          <a:p>
            <a:pPr algn="just">
              <a:lnSpc>
                <a:spcPct val="100000"/>
              </a:lnSpc>
            </a:pPr>
            <a:r>
              <a:rPr lang="en-US" sz="2400" dirty="0"/>
              <a:t>They are capable of storing more data</a:t>
            </a:r>
          </a:p>
          <a:p>
            <a:pPr algn="just">
              <a:lnSpc>
                <a:spcPct val="100000"/>
              </a:lnSpc>
            </a:pPr>
            <a:r>
              <a:rPr lang="en-US" sz="2400" dirty="0"/>
              <a:t>Rotational speeds have increased over time</a:t>
            </a:r>
          </a:p>
          <a:p>
            <a:pPr algn="just">
              <a:lnSpc>
                <a:spcPct val="100000"/>
              </a:lnSpc>
            </a:pPr>
            <a:r>
              <a:rPr lang="en-US" sz="2400" dirty="0"/>
              <a:t>Storage devices are used for backup</a:t>
            </a:r>
          </a:p>
        </p:txBody>
      </p:sp>
    </p:spTree>
    <p:extLst>
      <p:ext uri="{BB962C8B-B14F-4D97-AF65-F5344CB8AC3E}">
        <p14:creationId xmlns:p14="http://schemas.microsoft.com/office/powerpoint/2010/main" val="3782266784"/>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Hard disk</a:t>
            </a:r>
            <a:endParaRPr lang="en-US" dirty="0"/>
          </a:p>
        </p:txBody>
      </p:sp>
      <p:sp>
        <p:nvSpPr>
          <p:cNvPr id="3" name="Content Placeholder 2"/>
          <p:cNvSpPr>
            <a:spLocks noGrp="1"/>
          </p:cNvSpPr>
          <p:nvPr>
            <p:ph sz="quarter" idx="1"/>
          </p:nvPr>
        </p:nvSpPr>
        <p:spPr>
          <a:xfrm>
            <a:off x="838200" y="1600200"/>
            <a:ext cx="10515600" cy="4873752"/>
          </a:xfrm>
        </p:spPr>
        <p:txBody>
          <a:bodyPr>
            <a:normAutofit/>
          </a:bodyPr>
          <a:lstStyle/>
          <a:p>
            <a:pPr algn="just">
              <a:lnSpc>
                <a:spcPct val="150000"/>
              </a:lnSpc>
            </a:pPr>
            <a:r>
              <a:rPr lang="en-US" sz="2400" dirty="0"/>
              <a:t>A hard disk has a circular, magnetized surface on which the data is stored</a:t>
            </a:r>
          </a:p>
          <a:p>
            <a:pPr algn="just">
              <a:lnSpc>
                <a:spcPct val="150000"/>
              </a:lnSpc>
            </a:pPr>
            <a:r>
              <a:rPr lang="en-US" sz="2400" dirty="0"/>
              <a:t>Hard disk contains  several rotating platters coated with magnetic film. They are read and written by tiny skating heads that are mounted on a metal arm that swings back and forth to the position them</a:t>
            </a:r>
          </a:p>
          <a:p>
            <a:pPr algn="just">
              <a:lnSpc>
                <a:spcPct val="150000"/>
              </a:lnSpc>
            </a:pPr>
            <a:r>
              <a:rPr lang="en-US" sz="2400" dirty="0"/>
              <a:t>Head float close to the surface of the platter but does not actually touch</a:t>
            </a:r>
          </a:p>
          <a:p>
            <a:pPr algn="just">
              <a:lnSpc>
                <a:spcPct val="150000"/>
              </a:lnSpc>
            </a:pPr>
            <a:r>
              <a:rPr lang="en-US" sz="2400" dirty="0"/>
              <a:t>Hard disk is really a set of stacked “Disks”, each of which, like phonograph records, has data recorded electromagnetically in concentric circles or track on the disk</a:t>
            </a:r>
          </a:p>
          <a:p>
            <a:endParaRPr lang="en-US" sz="2400" dirty="0"/>
          </a:p>
        </p:txBody>
      </p:sp>
    </p:spTree>
    <p:extLst>
      <p:ext uri="{BB962C8B-B14F-4D97-AF65-F5344CB8AC3E}">
        <p14:creationId xmlns:p14="http://schemas.microsoft.com/office/powerpoint/2010/main" val="163854750"/>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Hard Disk</a:t>
            </a:r>
            <a:endParaRPr lang="en-US" dirty="0"/>
          </a:p>
        </p:txBody>
      </p:sp>
      <p:sp>
        <p:nvSpPr>
          <p:cNvPr id="3" name="Content Placeholder 2"/>
          <p:cNvSpPr>
            <a:spLocks noGrp="1"/>
          </p:cNvSpPr>
          <p:nvPr>
            <p:ph sz="quarter" idx="1"/>
          </p:nvPr>
        </p:nvSpPr>
        <p:spPr/>
        <p:txBody>
          <a:bodyPr/>
          <a:lstStyle/>
          <a:p>
            <a:pPr algn="just">
              <a:lnSpc>
                <a:spcPct val="150000"/>
              </a:lnSpc>
            </a:pPr>
            <a:r>
              <a:rPr lang="en-US" sz="2400" dirty="0"/>
              <a:t>A head writes and reads the information on the tracks</a:t>
            </a:r>
          </a:p>
          <a:p>
            <a:pPr algn="just">
              <a:lnSpc>
                <a:spcPct val="150000"/>
              </a:lnSpc>
            </a:pPr>
            <a:r>
              <a:rPr lang="en-US" sz="2400" dirty="0"/>
              <a:t>Two heads, one on each side of a disk, read and write the data as the disks spins</a:t>
            </a:r>
          </a:p>
          <a:p>
            <a:pPr algn="just">
              <a:lnSpc>
                <a:spcPct val="100000"/>
              </a:lnSpc>
            </a:pPr>
            <a:r>
              <a:rPr lang="en-US" sz="2400" dirty="0"/>
              <a:t>Seek Time: Each read and write operation requires that data will be located, which is an operation called the seek time</a:t>
            </a:r>
          </a:p>
          <a:p>
            <a:pPr algn="just">
              <a:lnSpc>
                <a:spcPct val="150000"/>
              </a:lnSpc>
            </a:pPr>
            <a:r>
              <a:rPr lang="en-US" sz="2400" dirty="0"/>
              <a:t>A hard disk/drive come with a set of  rotational speed </a:t>
            </a:r>
          </a:p>
          <a:p>
            <a:pPr algn="just">
              <a:lnSpc>
                <a:spcPct val="150000"/>
              </a:lnSpc>
            </a:pPr>
            <a:r>
              <a:rPr lang="en-US" sz="2400" dirty="0"/>
              <a:t>Platters rotation speed is basically 7200 rpm (rotation per minute).</a:t>
            </a:r>
          </a:p>
          <a:p>
            <a:endParaRPr lang="en-US" sz="2400" dirty="0" smtClean="0"/>
          </a:p>
          <a:p>
            <a:pPr marL="0" indent="0">
              <a:buNone/>
            </a:pPr>
            <a:endParaRPr lang="en-US" sz="2400" dirty="0"/>
          </a:p>
        </p:txBody>
      </p:sp>
    </p:spTree>
    <p:extLst>
      <p:ext uri="{BB962C8B-B14F-4D97-AF65-F5344CB8AC3E}">
        <p14:creationId xmlns:p14="http://schemas.microsoft.com/office/powerpoint/2010/main" val="931375480"/>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Disk Structure</a:t>
            </a:r>
            <a:endParaRPr lang="en-US" dirty="0"/>
          </a:p>
        </p:txBody>
      </p:sp>
      <p:pic>
        <p:nvPicPr>
          <p:cNvPr id="6" name="Picture 1" descr="10_01.pdf"/>
          <p:cNvPicPr>
            <a:picLocks noGrp="1" noChangeAspect="1"/>
          </p:cNvPicPr>
          <p:nvPr>
            <p:ph sz="quarter" idx="1"/>
          </p:nvPr>
        </p:nvPicPr>
        <p:blipFill>
          <a:blip r:embed="rId2">
            <a:extLst>
              <a:ext uri="{28A0092B-C50C-407E-A947-70E740481C1C}">
                <a14:useLocalDpi xmlns:a14="http://schemas.microsoft.com/office/drawing/2010/main" val="0"/>
              </a:ext>
            </a:extLst>
          </a:blip>
          <a:srcRect/>
          <a:stretch>
            <a:fillRect/>
          </a:stretch>
        </p:blipFill>
        <p:spPr bwMode="auto">
          <a:xfrm>
            <a:off x="3048001" y="1981200"/>
            <a:ext cx="5624857" cy="396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0498392"/>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Disk structure</a:t>
            </a:r>
            <a:endParaRPr lang="en-US" dirty="0"/>
          </a:p>
        </p:txBody>
      </p:sp>
      <p:sp>
        <p:nvSpPr>
          <p:cNvPr id="3" name="Content Placeholder 2"/>
          <p:cNvSpPr>
            <a:spLocks noGrp="1"/>
          </p:cNvSpPr>
          <p:nvPr>
            <p:ph sz="quarter" idx="1"/>
          </p:nvPr>
        </p:nvSpPr>
        <p:spPr/>
        <p:txBody>
          <a:bodyPr>
            <a:normAutofit/>
          </a:bodyPr>
          <a:lstStyle/>
          <a:p>
            <a:pPr algn="just">
              <a:lnSpc>
                <a:spcPct val="100000"/>
              </a:lnSpc>
            </a:pPr>
            <a:r>
              <a:rPr lang="en-US" sz="2400" dirty="0"/>
              <a:t>Disk consists of circular plates called platters</a:t>
            </a:r>
          </a:p>
          <a:p>
            <a:pPr algn="just">
              <a:lnSpc>
                <a:spcPct val="100000"/>
              </a:lnSpc>
            </a:pPr>
            <a:r>
              <a:rPr lang="en-US" sz="2400" dirty="0"/>
              <a:t>Platters are collection of tracks and sectors.  Each track is numbered.</a:t>
            </a:r>
          </a:p>
          <a:p>
            <a:pPr algn="just">
              <a:lnSpc>
                <a:spcPct val="100000"/>
              </a:lnSpc>
            </a:pPr>
            <a:r>
              <a:rPr lang="en-US" sz="2400" dirty="0"/>
              <a:t>Each track is divided into the fixed size block called sector.</a:t>
            </a:r>
          </a:p>
          <a:p>
            <a:pPr algn="just">
              <a:lnSpc>
                <a:spcPct val="100000"/>
              </a:lnSpc>
            </a:pPr>
            <a:r>
              <a:rPr lang="en-US" sz="2400" dirty="0"/>
              <a:t>Size of each sector is 512 bytes. Each sector is numbered in track.</a:t>
            </a:r>
          </a:p>
          <a:p>
            <a:pPr algn="just">
              <a:lnSpc>
                <a:spcPct val="100000"/>
              </a:lnSpc>
            </a:pPr>
            <a:r>
              <a:rPr lang="en-US" sz="2400" dirty="0"/>
              <a:t>Write operation will perform from outermost track to inner most track of hard Disk, while in CD/DVD, Write operation is perform from innermost track to outermost track.</a:t>
            </a:r>
          </a:p>
          <a:p>
            <a:pPr>
              <a:lnSpc>
                <a:spcPct val="100000"/>
              </a:lnSpc>
            </a:pPr>
            <a:endParaRPr lang="en-US" sz="2400" dirty="0"/>
          </a:p>
          <a:p>
            <a:pPr>
              <a:lnSpc>
                <a:spcPct val="100000"/>
              </a:lnSpc>
            </a:pPr>
            <a:endParaRPr lang="en-US" sz="2400" dirty="0"/>
          </a:p>
        </p:txBody>
      </p:sp>
    </p:spTree>
    <p:extLst>
      <p:ext uri="{BB962C8B-B14F-4D97-AF65-F5344CB8AC3E}">
        <p14:creationId xmlns:p14="http://schemas.microsoft.com/office/powerpoint/2010/main" val="1018723099"/>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Disk structure components</a:t>
            </a:r>
            <a:endParaRPr lang="en-US" dirty="0"/>
          </a:p>
        </p:txBody>
      </p:sp>
      <p:sp>
        <p:nvSpPr>
          <p:cNvPr id="3" name="Content Placeholder 2"/>
          <p:cNvSpPr>
            <a:spLocks noGrp="1"/>
          </p:cNvSpPr>
          <p:nvPr>
            <p:ph sz="quarter" idx="1"/>
          </p:nvPr>
        </p:nvSpPr>
        <p:spPr>
          <a:xfrm>
            <a:off x="838200" y="1600200"/>
            <a:ext cx="10515600" cy="4873752"/>
          </a:xfrm>
        </p:spPr>
        <p:txBody>
          <a:bodyPr>
            <a:normAutofit/>
          </a:bodyPr>
          <a:lstStyle/>
          <a:p>
            <a:pPr algn="just">
              <a:lnSpc>
                <a:spcPct val="100000"/>
              </a:lnSpc>
            </a:pPr>
            <a:r>
              <a:rPr lang="en-US" sz="2400" b="1" dirty="0"/>
              <a:t>Platter: </a:t>
            </a:r>
            <a:r>
              <a:rPr lang="en-US" sz="2400" dirty="0"/>
              <a:t>platter is a circular, metal disk that is mounted inside a hard disk drive. Several platters are mounted on a fixed spindle motor to create more data storage surface in a smaller area</a:t>
            </a:r>
          </a:p>
          <a:p>
            <a:pPr algn="just">
              <a:lnSpc>
                <a:spcPct val="100000"/>
              </a:lnSpc>
            </a:pPr>
            <a:r>
              <a:rPr lang="en-US" sz="2400" b="1" dirty="0"/>
              <a:t>Track:</a:t>
            </a:r>
            <a:r>
              <a:rPr lang="en-US" sz="2400" dirty="0"/>
              <a:t> Each platter is divided into thousand of tightly packed concentric circles, known as tracks. All the information stored in the hard disk is recorded in tracks</a:t>
            </a:r>
          </a:p>
          <a:p>
            <a:pPr algn="just">
              <a:lnSpc>
                <a:spcPct val="100000"/>
              </a:lnSpc>
            </a:pPr>
            <a:r>
              <a:rPr lang="en-US" sz="2400" b="1" dirty="0"/>
              <a:t>Sectors:</a:t>
            </a:r>
            <a:r>
              <a:rPr lang="en-US" sz="2400" dirty="0"/>
              <a:t> Each track is further divided into smaller units called sectors. Sector is the basic unit of data storage on a hard disk </a:t>
            </a:r>
          </a:p>
        </p:txBody>
      </p:sp>
    </p:spTree>
    <p:extLst>
      <p:ext uri="{BB962C8B-B14F-4D97-AF65-F5344CB8AC3E}">
        <p14:creationId xmlns:p14="http://schemas.microsoft.com/office/powerpoint/2010/main" val="4202250982"/>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850900" y="1752600"/>
            <a:ext cx="10375900" cy="3708400"/>
          </a:xfrm>
        </p:spPr>
        <p:txBody>
          <a:bodyPr>
            <a:normAutofit/>
          </a:bodyPr>
          <a:lstStyle/>
          <a:p>
            <a:pPr algn="just">
              <a:lnSpc>
                <a:spcPct val="100000"/>
              </a:lnSpc>
            </a:pPr>
            <a:r>
              <a:rPr lang="en-US" sz="2400" b="1" dirty="0"/>
              <a:t>Clusters: </a:t>
            </a:r>
            <a:r>
              <a:rPr lang="en-US" sz="2400" dirty="0"/>
              <a:t>sectors are often grouped together to form clusters.</a:t>
            </a:r>
          </a:p>
          <a:p>
            <a:pPr algn="just">
              <a:lnSpc>
                <a:spcPct val="100000"/>
              </a:lnSpc>
            </a:pPr>
            <a:r>
              <a:rPr lang="en-US" sz="2400" b="1" dirty="0"/>
              <a:t>Read/Write head: </a:t>
            </a:r>
            <a:r>
              <a:rPr lang="en-US" sz="2400" dirty="0"/>
              <a:t>the heads are an interface between the magnetic media where the data is stored and electronic components in the hard disk. Each platter has two read/write heads, one mounted on the top and other mounted on the bottom</a:t>
            </a:r>
          </a:p>
          <a:p>
            <a:pPr algn="just">
              <a:lnSpc>
                <a:spcPct val="100000"/>
              </a:lnSpc>
            </a:pPr>
            <a:r>
              <a:rPr lang="en-US" sz="2400" b="1" dirty="0"/>
              <a:t>Cylinder:</a:t>
            </a:r>
            <a:r>
              <a:rPr lang="en-US" sz="2400" dirty="0"/>
              <a:t> A cylinder is the set of tracks at a given radius of disk pack. A cylinder is the set of tracks that can be accessed without moving the disk arm</a:t>
            </a:r>
          </a:p>
        </p:txBody>
      </p:sp>
    </p:spTree>
    <p:extLst>
      <p:ext uri="{BB962C8B-B14F-4D97-AF65-F5344CB8AC3E}">
        <p14:creationId xmlns:p14="http://schemas.microsoft.com/office/powerpoint/2010/main" val="189363025"/>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Disk performance parameters</a:t>
            </a:r>
            <a:endParaRPr lang="en-US" dirty="0"/>
          </a:p>
        </p:txBody>
      </p:sp>
      <p:sp>
        <p:nvSpPr>
          <p:cNvPr id="3" name="Content Placeholder 2"/>
          <p:cNvSpPr>
            <a:spLocks noGrp="1"/>
          </p:cNvSpPr>
          <p:nvPr>
            <p:ph sz="quarter" idx="1"/>
          </p:nvPr>
        </p:nvSpPr>
        <p:spPr>
          <a:xfrm>
            <a:off x="838200" y="1600200"/>
            <a:ext cx="10299700" cy="4873752"/>
          </a:xfrm>
        </p:spPr>
        <p:txBody>
          <a:bodyPr>
            <a:noAutofit/>
          </a:bodyPr>
          <a:lstStyle/>
          <a:p>
            <a:pPr marL="0" indent="0" algn="just">
              <a:lnSpc>
                <a:spcPct val="100000"/>
              </a:lnSpc>
              <a:buNone/>
            </a:pPr>
            <a:r>
              <a:rPr lang="en-US" sz="2400" dirty="0"/>
              <a:t>Although physical location can be identified with cylinder, track and sector location</a:t>
            </a:r>
          </a:p>
          <a:p>
            <a:pPr algn="just">
              <a:lnSpc>
                <a:spcPct val="100000"/>
              </a:lnSpc>
            </a:pPr>
            <a:r>
              <a:rPr lang="en-US" sz="2400" b="1" dirty="0"/>
              <a:t>Disk performance Parameters :</a:t>
            </a:r>
            <a:endParaRPr lang="en-US" sz="2400" dirty="0"/>
          </a:p>
          <a:p>
            <a:pPr marL="0" indent="0" algn="just">
              <a:lnSpc>
                <a:spcPct val="100000"/>
              </a:lnSpc>
              <a:buNone/>
            </a:pPr>
            <a:r>
              <a:rPr lang="en-US" sz="2400" dirty="0"/>
              <a:t>-&gt; </a:t>
            </a:r>
            <a:r>
              <a:rPr lang="en-US" sz="2400" b="1" dirty="0"/>
              <a:t>Seek time</a:t>
            </a:r>
            <a:r>
              <a:rPr lang="en-US" sz="2400" dirty="0"/>
              <a:t>: - Time required to move the head to the required track on the disk is called Seek time.</a:t>
            </a:r>
          </a:p>
          <a:p>
            <a:pPr marL="0" indent="0" algn="just">
              <a:lnSpc>
                <a:spcPct val="100000"/>
              </a:lnSpc>
              <a:buNone/>
            </a:pPr>
            <a:r>
              <a:rPr lang="en-US" sz="2400" dirty="0"/>
              <a:t>-&gt; </a:t>
            </a:r>
            <a:r>
              <a:rPr lang="en-US" sz="2400" b="1" dirty="0"/>
              <a:t>Rotational Delay (Rotational Latency)</a:t>
            </a:r>
            <a:r>
              <a:rPr lang="en-US" sz="2400" dirty="0"/>
              <a:t> : Time required to move head to the required sector from the track is called Rotational Delay or Latency time.</a:t>
            </a:r>
          </a:p>
          <a:p>
            <a:pPr marL="0" indent="0" algn="just">
              <a:lnSpc>
                <a:spcPct val="100000"/>
              </a:lnSpc>
              <a:buNone/>
            </a:pPr>
            <a:r>
              <a:rPr lang="en-US" sz="2400" dirty="0"/>
              <a:t>-&gt; </a:t>
            </a:r>
            <a:r>
              <a:rPr lang="en-US" sz="2400" b="1" dirty="0"/>
              <a:t>Transfer Rate</a:t>
            </a:r>
            <a:r>
              <a:rPr lang="en-US" sz="2400" dirty="0"/>
              <a:t> :- Time required to transfer the data from the disk.</a:t>
            </a:r>
          </a:p>
          <a:p>
            <a:pPr marL="0" indent="0" algn="just">
              <a:lnSpc>
                <a:spcPct val="100000"/>
              </a:lnSpc>
              <a:buNone/>
            </a:pPr>
            <a:r>
              <a:rPr lang="en-US" sz="2400" dirty="0"/>
              <a:t>So, Access time = seek time + Rotational delay + transfer rate</a:t>
            </a:r>
          </a:p>
          <a:p>
            <a:pPr>
              <a:lnSpc>
                <a:spcPct val="100000"/>
              </a:lnSpc>
            </a:pPr>
            <a:endParaRPr lang="en-US" sz="3600" dirty="0"/>
          </a:p>
        </p:txBody>
      </p:sp>
    </p:spTree>
    <p:extLst>
      <p:ext uri="{BB962C8B-B14F-4D97-AF65-F5344CB8AC3E}">
        <p14:creationId xmlns:p14="http://schemas.microsoft.com/office/powerpoint/2010/main" val="2008061569"/>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74638"/>
            <a:ext cx="7467600" cy="792162"/>
          </a:xfrm>
        </p:spPr>
        <p:txBody>
          <a:bodyPr/>
          <a:lstStyle/>
          <a:p>
            <a:r>
              <a:rPr lang="en-US" dirty="0" smtClean="0"/>
              <a:t>Disk scheduling</a:t>
            </a:r>
            <a:endParaRPr lang="en-US" dirty="0"/>
          </a:p>
        </p:txBody>
      </p:sp>
      <p:sp>
        <p:nvSpPr>
          <p:cNvPr id="3" name="Content Placeholder 2"/>
          <p:cNvSpPr>
            <a:spLocks noGrp="1"/>
          </p:cNvSpPr>
          <p:nvPr>
            <p:ph sz="quarter" idx="1"/>
          </p:nvPr>
        </p:nvSpPr>
        <p:spPr>
          <a:xfrm>
            <a:off x="838200" y="1638300"/>
            <a:ext cx="10668000" cy="4835652"/>
          </a:xfrm>
        </p:spPr>
        <p:txBody>
          <a:bodyPr>
            <a:normAutofit fontScale="70000" lnSpcReduction="20000"/>
          </a:bodyPr>
          <a:lstStyle/>
          <a:p>
            <a:pPr algn="just">
              <a:lnSpc>
                <a:spcPct val="120000"/>
              </a:lnSpc>
            </a:pPr>
            <a:r>
              <a:rPr lang="en-US" sz="3400" dirty="0"/>
              <a:t>The operating system is responsible for using hardware efficiently — for the disk drives, this means having a fast access time and disk bandwidth.</a:t>
            </a:r>
          </a:p>
          <a:p>
            <a:pPr algn="just">
              <a:lnSpc>
                <a:spcPct val="120000"/>
              </a:lnSpc>
            </a:pPr>
            <a:r>
              <a:rPr lang="en-US" sz="3400" dirty="0"/>
              <a:t>Access time has two major components</a:t>
            </a:r>
          </a:p>
          <a:p>
            <a:pPr lvl="1" algn="just">
              <a:lnSpc>
                <a:spcPct val="120000"/>
              </a:lnSpc>
            </a:pPr>
            <a:r>
              <a:rPr lang="en-US" sz="3400" b="1" dirty="0"/>
              <a:t>Seek time </a:t>
            </a:r>
            <a:r>
              <a:rPr lang="en-US" sz="3400" dirty="0"/>
              <a:t>is the time for the disk are to move the heads to the cylinder containing the desired sector.</a:t>
            </a:r>
          </a:p>
          <a:p>
            <a:pPr lvl="1" algn="just">
              <a:lnSpc>
                <a:spcPct val="120000"/>
              </a:lnSpc>
            </a:pPr>
            <a:r>
              <a:rPr lang="en-US" sz="3400" b="1" i="1" dirty="0"/>
              <a:t>Rotational latency</a:t>
            </a:r>
            <a:r>
              <a:rPr lang="en-US" sz="3400" dirty="0"/>
              <a:t> is the additional time waiting for the disk to rotate the desired sector to the disk head.</a:t>
            </a:r>
          </a:p>
          <a:p>
            <a:pPr algn="just">
              <a:lnSpc>
                <a:spcPct val="120000"/>
              </a:lnSpc>
            </a:pPr>
            <a:r>
              <a:rPr lang="en-US" sz="3400" dirty="0"/>
              <a:t>Minimize seek time</a:t>
            </a:r>
          </a:p>
          <a:p>
            <a:pPr algn="just">
              <a:lnSpc>
                <a:spcPct val="120000"/>
              </a:lnSpc>
            </a:pPr>
            <a:r>
              <a:rPr lang="en-US" sz="3400" dirty="0"/>
              <a:t>Seek time </a:t>
            </a:r>
            <a:r>
              <a:rPr lang="en-US" sz="3400" dirty="0">
                <a:sym typeface="Symbol" pitchFamily="18" charset="2"/>
              </a:rPr>
              <a:t> seek distance</a:t>
            </a:r>
          </a:p>
          <a:p>
            <a:pPr algn="just">
              <a:lnSpc>
                <a:spcPct val="120000"/>
              </a:lnSpc>
            </a:pPr>
            <a:r>
              <a:rPr lang="en-US" sz="3400" dirty="0">
                <a:sym typeface="Symbol" pitchFamily="18" charset="2"/>
              </a:rPr>
              <a:t>Disk bandwidth is the total number of bytes transferred, divided by the total time between the first request for service and the completion of the last transfer.</a:t>
            </a:r>
            <a:endParaRPr lang="en-US" sz="3400" dirty="0"/>
          </a:p>
          <a:p>
            <a:endParaRPr lang="en-US" dirty="0"/>
          </a:p>
        </p:txBody>
      </p:sp>
    </p:spTree>
    <p:extLst>
      <p:ext uri="{BB962C8B-B14F-4D97-AF65-F5344CB8AC3E}">
        <p14:creationId xmlns:p14="http://schemas.microsoft.com/office/powerpoint/2010/main" val="195535955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Direct Memory Access</a:t>
            </a:r>
            <a:endParaRPr lang="en-US" dirty="0"/>
          </a:p>
        </p:txBody>
      </p:sp>
      <p:sp>
        <p:nvSpPr>
          <p:cNvPr id="3" name="Content Placeholder 2"/>
          <p:cNvSpPr>
            <a:spLocks noGrp="1"/>
          </p:cNvSpPr>
          <p:nvPr>
            <p:ph sz="quarter" idx="1"/>
          </p:nvPr>
        </p:nvSpPr>
        <p:spPr>
          <a:xfrm>
            <a:off x="952500" y="1600200"/>
            <a:ext cx="10515600" cy="4873752"/>
          </a:xfrm>
        </p:spPr>
        <p:txBody>
          <a:bodyPr>
            <a:normAutofit/>
          </a:bodyPr>
          <a:lstStyle/>
          <a:p>
            <a:pPr algn="just">
              <a:lnSpc>
                <a:spcPct val="100000"/>
              </a:lnSpc>
            </a:pPr>
            <a:r>
              <a:rPr lang="en-US" sz="2400" dirty="0"/>
              <a:t>DMA is particularly useful on devices like disks, where many bytes of information can be transferred in single I/O operations</a:t>
            </a:r>
          </a:p>
          <a:p>
            <a:pPr algn="just">
              <a:lnSpc>
                <a:spcPct val="100000"/>
              </a:lnSpc>
            </a:pPr>
            <a:r>
              <a:rPr lang="en-US" sz="2400" dirty="0"/>
              <a:t>When used in conjunction with an interrupt, CPU is notified only after the entire block of data has been transferred</a:t>
            </a:r>
          </a:p>
          <a:p>
            <a:pPr algn="just">
              <a:lnSpc>
                <a:spcPct val="100000"/>
              </a:lnSpc>
            </a:pPr>
            <a:r>
              <a:rPr lang="en-US" sz="2400" dirty="0"/>
              <a:t>Direct Memory Access is an I/O technique that allows a control unit to directly access main memory. </a:t>
            </a:r>
          </a:p>
          <a:p>
            <a:pPr algn="just">
              <a:lnSpc>
                <a:spcPct val="100000"/>
              </a:lnSpc>
            </a:pPr>
            <a:r>
              <a:rPr lang="en-US" sz="2400" dirty="0"/>
              <a:t>Without DMA, the processor is responsible for the physical movement of data between main memory and device.</a:t>
            </a:r>
          </a:p>
          <a:p>
            <a:endParaRPr lang="en-US" dirty="0"/>
          </a:p>
        </p:txBody>
      </p:sp>
    </p:spTree>
    <p:extLst>
      <p:ext uri="{BB962C8B-B14F-4D97-AF65-F5344CB8AC3E}">
        <p14:creationId xmlns:p14="http://schemas.microsoft.com/office/powerpoint/2010/main" val="498153941"/>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Disk scheduling</a:t>
            </a:r>
            <a:endParaRPr lang="en-US" dirty="0"/>
          </a:p>
        </p:txBody>
      </p:sp>
      <p:sp>
        <p:nvSpPr>
          <p:cNvPr id="3" name="Content Placeholder 2"/>
          <p:cNvSpPr>
            <a:spLocks noGrp="1"/>
          </p:cNvSpPr>
          <p:nvPr>
            <p:ph sz="quarter" idx="1"/>
          </p:nvPr>
        </p:nvSpPr>
        <p:spPr>
          <a:xfrm>
            <a:off x="838200" y="1752600"/>
            <a:ext cx="10515600" cy="4721352"/>
          </a:xfrm>
        </p:spPr>
        <p:txBody>
          <a:bodyPr/>
          <a:lstStyle/>
          <a:p>
            <a:pPr algn="just">
              <a:lnSpc>
                <a:spcPct val="100000"/>
              </a:lnSpc>
            </a:pPr>
            <a:r>
              <a:rPr lang="en-US" sz="2400" dirty="0"/>
              <a:t>If desired disk drive and controller are available, the request can be serviced immediately</a:t>
            </a:r>
          </a:p>
          <a:p>
            <a:pPr algn="just">
              <a:lnSpc>
                <a:spcPct val="100000"/>
              </a:lnSpc>
            </a:pPr>
            <a:r>
              <a:rPr lang="en-US" sz="2400" dirty="0"/>
              <a:t>If the drive or controller is busy, any new requests for service will be placed in the queue of pending requests for that drive</a:t>
            </a:r>
          </a:p>
          <a:p>
            <a:pPr algn="just">
              <a:lnSpc>
                <a:spcPct val="100000"/>
              </a:lnSpc>
            </a:pPr>
            <a:r>
              <a:rPr lang="en-US" sz="2400" dirty="0"/>
              <a:t>Thus, when one request is completed, the operating system chooses which pending request to service next</a:t>
            </a:r>
          </a:p>
          <a:p>
            <a:pPr algn="just">
              <a:lnSpc>
                <a:spcPct val="100000"/>
              </a:lnSpc>
            </a:pPr>
            <a:r>
              <a:rPr lang="en-US" sz="2400" dirty="0"/>
              <a:t>This choice depends on disk scheduling algorithm</a:t>
            </a:r>
          </a:p>
          <a:p>
            <a:endParaRPr lang="en-US" dirty="0"/>
          </a:p>
        </p:txBody>
      </p:sp>
    </p:spTree>
    <p:extLst>
      <p:ext uri="{BB962C8B-B14F-4D97-AF65-F5344CB8AC3E}">
        <p14:creationId xmlns:p14="http://schemas.microsoft.com/office/powerpoint/2010/main" val="800930368"/>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Disk scheduling algorithms</a:t>
            </a:r>
            <a:endParaRPr lang="en-US" dirty="0"/>
          </a:p>
        </p:txBody>
      </p:sp>
      <p:sp>
        <p:nvSpPr>
          <p:cNvPr id="3" name="Content Placeholder 2"/>
          <p:cNvSpPr>
            <a:spLocks noGrp="1"/>
          </p:cNvSpPr>
          <p:nvPr>
            <p:ph sz="quarter" idx="1"/>
          </p:nvPr>
        </p:nvSpPr>
        <p:spPr/>
        <p:txBody>
          <a:bodyPr/>
          <a:lstStyle/>
          <a:p>
            <a:r>
              <a:rPr lang="en-US" dirty="0" smtClean="0"/>
              <a:t>First come first serve (FCFS)</a:t>
            </a:r>
          </a:p>
          <a:p>
            <a:r>
              <a:rPr lang="en-US" dirty="0" smtClean="0"/>
              <a:t>Shortest seek time first (SSTF)</a:t>
            </a:r>
          </a:p>
          <a:p>
            <a:r>
              <a:rPr lang="en-US" dirty="0" smtClean="0"/>
              <a:t>Scan scheduling</a:t>
            </a:r>
          </a:p>
          <a:p>
            <a:r>
              <a:rPr lang="en-US" dirty="0" smtClean="0"/>
              <a:t>Circular scan (c-scan)</a:t>
            </a:r>
          </a:p>
          <a:p>
            <a:r>
              <a:rPr lang="en-US" dirty="0" smtClean="0"/>
              <a:t>Look scheduling</a:t>
            </a:r>
          </a:p>
          <a:p>
            <a:r>
              <a:rPr lang="en-US" dirty="0" smtClean="0"/>
              <a:t>Circular look (c-look)</a:t>
            </a:r>
          </a:p>
        </p:txBody>
      </p:sp>
    </p:spTree>
    <p:extLst>
      <p:ext uri="{BB962C8B-B14F-4D97-AF65-F5344CB8AC3E}">
        <p14:creationId xmlns:p14="http://schemas.microsoft.com/office/powerpoint/2010/main" val="33381078"/>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First come first serve</a:t>
            </a:r>
            <a:endParaRPr lang="en-US" dirty="0"/>
          </a:p>
        </p:txBody>
      </p:sp>
      <p:sp>
        <p:nvSpPr>
          <p:cNvPr id="3" name="Content Placeholder 2"/>
          <p:cNvSpPr>
            <a:spLocks noGrp="1"/>
          </p:cNvSpPr>
          <p:nvPr>
            <p:ph sz="quarter" idx="1"/>
          </p:nvPr>
        </p:nvSpPr>
        <p:spPr>
          <a:xfrm>
            <a:off x="838200" y="1828800"/>
            <a:ext cx="10515600" cy="4645152"/>
          </a:xfrm>
        </p:spPr>
        <p:txBody>
          <a:bodyPr/>
          <a:lstStyle/>
          <a:p>
            <a:pPr algn="just">
              <a:lnSpc>
                <a:spcPct val="100000"/>
              </a:lnSpc>
            </a:pPr>
            <a:r>
              <a:rPr lang="en-US" sz="2400" dirty="0" smtClean="0"/>
              <a:t>In FCFS, requests are processed in queue order</a:t>
            </a:r>
          </a:p>
          <a:p>
            <a:pPr algn="just">
              <a:lnSpc>
                <a:spcPct val="100000"/>
              </a:lnSpc>
            </a:pPr>
            <a:endParaRPr lang="en-US" sz="2400" dirty="0" smtClean="0"/>
          </a:p>
          <a:p>
            <a:pPr algn="just">
              <a:lnSpc>
                <a:spcPct val="100000"/>
              </a:lnSpc>
            </a:pPr>
            <a:r>
              <a:rPr lang="en-US" sz="2400" dirty="0" smtClean="0"/>
              <a:t>FCFS has a fair policy in the sense that once a request has arrived, its place in the schedule is fixed irrespective of arrival of a higher priority request</a:t>
            </a:r>
          </a:p>
          <a:p>
            <a:pPr marL="0" indent="0">
              <a:buNone/>
            </a:pPr>
            <a:endParaRPr lang="en-US" dirty="0"/>
          </a:p>
        </p:txBody>
      </p:sp>
    </p:spTree>
    <p:extLst>
      <p:ext uri="{BB962C8B-B14F-4D97-AF65-F5344CB8AC3E}">
        <p14:creationId xmlns:p14="http://schemas.microsoft.com/office/powerpoint/2010/main" val="3520424334"/>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p:txBody>
          <a:bodyPr/>
          <a:lstStyle/>
          <a:p>
            <a:pPr marL="0" indent="0">
              <a:lnSpc>
                <a:spcPct val="100000"/>
              </a:lnSpc>
              <a:buNone/>
            </a:pPr>
            <a:r>
              <a:rPr lang="en-US" sz="2400" b="1" dirty="0" smtClean="0"/>
              <a:t>Advantages</a:t>
            </a:r>
          </a:p>
          <a:p>
            <a:pPr>
              <a:lnSpc>
                <a:spcPct val="100000"/>
              </a:lnSpc>
            </a:pPr>
            <a:r>
              <a:rPr lang="en-US" sz="2400" dirty="0" smtClean="0"/>
              <a:t>Simple and easy to implement</a:t>
            </a:r>
          </a:p>
          <a:p>
            <a:pPr>
              <a:lnSpc>
                <a:spcPct val="100000"/>
              </a:lnSpc>
            </a:pPr>
            <a:r>
              <a:rPr lang="en-US" sz="2400" dirty="0" smtClean="0"/>
              <a:t>Suitable for light loads</a:t>
            </a:r>
          </a:p>
          <a:p>
            <a:pPr>
              <a:lnSpc>
                <a:spcPct val="100000"/>
              </a:lnSpc>
            </a:pPr>
            <a:endParaRPr lang="en-US" sz="2400" dirty="0"/>
          </a:p>
          <a:p>
            <a:pPr marL="0" indent="0">
              <a:lnSpc>
                <a:spcPct val="100000"/>
              </a:lnSpc>
              <a:buNone/>
            </a:pPr>
            <a:r>
              <a:rPr lang="en-US" sz="2400" b="1" dirty="0" smtClean="0"/>
              <a:t>Disadvantages</a:t>
            </a:r>
          </a:p>
          <a:p>
            <a:pPr>
              <a:lnSpc>
                <a:spcPct val="100000"/>
              </a:lnSpc>
            </a:pPr>
            <a:r>
              <a:rPr lang="en-US" sz="2400" dirty="0" smtClean="0"/>
              <a:t>FCFS does not provide fast services</a:t>
            </a:r>
          </a:p>
          <a:p>
            <a:pPr>
              <a:lnSpc>
                <a:spcPct val="100000"/>
              </a:lnSpc>
            </a:pPr>
            <a:r>
              <a:rPr lang="en-US" sz="2400" dirty="0" smtClean="0"/>
              <a:t>Do not maximize throughput</a:t>
            </a:r>
          </a:p>
          <a:p>
            <a:pPr>
              <a:lnSpc>
                <a:spcPct val="100000"/>
              </a:lnSpc>
            </a:pPr>
            <a:r>
              <a:rPr lang="en-US" sz="2400" dirty="0" smtClean="0"/>
              <a:t>May involve lots of unnecessary seek distance</a:t>
            </a:r>
            <a:endParaRPr lang="en-US" sz="2400" dirty="0"/>
          </a:p>
        </p:txBody>
      </p:sp>
    </p:spTree>
    <p:extLst>
      <p:ext uri="{BB962C8B-B14F-4D97-AF65-F5344CB8AC3E}">
        <p14:creationId xmlns:p14="http://schemas.microsoft.com/office/powerpoint/2010/main" val="4216317063"/>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FCFS</a:t>
            </a:r>
            <a:endParaRPr lang="en-US" dirty="0"/>
          </a:p>
        </p:txBody>
      </p:sp>
      <p:sp>
        <p:nvSpPr>
          <p:cNvPr id="3" name="Content Placeholder 2"/>
          <p:cNvSpPr>
            <a:spLocks noGrp="1"/>
          </p:cNvSpPr>
          <p:nvPr>
            <p:ph sz="quarter" idx="1"/>
          </p:nvPr>
        </p:nvSpPr>
        <p:spPr/>
        <p:txBody>
          <a:bodyPr/>
          <a:lstStyle/>
          <a:p>
            <a:pPr>
              <a:lnSpc>
                <a:spcPct val="100000"/>
              </a:lnSpc>
              <a:tabLst>
                <a:tab pos="1711325" algn="l"/>
              </a:tabLst>
            </a:pPr>
            <a:r>
              <a:rPr lang="en-US" sz="2400" dirty="0"/>
              <a:t>Several algorithms exist to schedule the servicing of disk I/O requests. </a:t>
            </a:r>
          </a:p>
          <a:p>
            <a:pPr>
              <a:lnSpc>
                <a:spcPct val="100000"/>
              </a:lnSpc>
              <a:tabLst>
                <a:tab pos="1711325" algn="l"/>
              </a:tabLst>
            </a:pPr>
            <a:r>
              <a:rPr lang="en-US" sz="2400" dirty="0"/>
              <a:t>We illustrate them with a request queue (0-199).</a:t>
            </a:r>
          </a:p>
          <a:p>
            <a:pPr>
              <a:lnSpc>
                <a:spcPct val="100000"/>
              </a:lnSpc>
              <a:buNone/>
              <a:tabLst>
                <a:tab pos="1711325" algn="l"/>
              </a:tabLst>
            </a:pPr>
            <a:r>
              <a:rPr lang="en-US" sz="2400" dirty="0"/>
              <a:t>	</a:t>
            </a:r>
            <a:r>
              <a:rPr lang="en-US" sz="2400" dirty="0" smtClean="0"/>
              <a:t>disk queue with request for I/O to blocks on cylinder : </a:t>
            </a:r>
            <a:r>
              <a:rPr lang="en-US" sz="2400" dirty="0"/>
              <a:t>	</a:t>
            </a:r>
            <a:br>
              <a:rPr lang="en-US" sz="2400" dirty="0"/>
            </a:br>
            <a:r>
              <a:rPr lang="en-US" sz="2400" dirty="0"/>
              <a:t>	98, 183, 37, 122, 14, 124, 65, </a:t>
            </a:r>
            <a:r>
              <a:rPr lang="en-US" sz="2400" dirty="0" smtClean="0"/>
              <a:t>67</a:t>
            </a:r>
          </a:p>
          <a:p>
            <a:pPr>
              <a:lnSpc>
                <a:spcPct val="100000"/>
              </a:lnSpc>
              <a:buNone/>
              <a:tabLst>
                <a:tab pos="1711325" algn="l"/>
              </a:tabLst>
            </a:pPr>
            <a:endParaRPr lang="en-US" sz="2400" dirty="0"/>
          </a:p>
          <a:p>
            <a:pPr>
              <a:lnSpc>
                <a:spcPct val="100000"/>
              </a:lnSpc>
              <a:buNone/>
              <a:tabLst>
                <a:tab pos="1711325" algn="l"/>
              </a:tabLst>
            </a:pPr>
            <a:endParaRPr lang="en-US" sz="2400" dirty="0"/>
          </a:p>
          <a:p>
            <a:pPr>
              <a:lnSpc>
                <a:spcPct val="100000"/>
              </a:lnSpc>
              <a:buNone/>
              <a:tabLst>
                <a:tab pos="1711325" algn="l"/>
              </a:tabLst>
            </a:pPr>
            <a:r>
              <a:rPr lang="en-US" sz="2400" dirty="0"/>
              <a:t>	Head pointer 53</a:t>
            </a:r>
          </a:p>
          <a:p>
            <a:pPr>
              <a:lnSpc>
                <a:spcPct val="100000"/>
              </a:lnSpc>
            </a:pPr>
            <a:endParaRPr lang="en-US" sz="2400" dirty="0"/>
          </a:p>
        </p:txBody>
      </p:sp>
    </p:spTree>
    <p:extLst>
      <p:ext uri="{BB962C8B-B14F-4D97-AF65-F5344CB8AC3E}">
        <p14:creationId xmlns:p14="http://schemas.microsoft.com/office/powerpoint/2010/main" val="1682065912"/>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FCFS</a:t>
            </a:r>
            <a:endParaRPr lang="en-US" dirty="0"/>
          </a:p>
        </p:txBody>
      </p:sp>
      <p:pic>
        <p:nvPicPr>
          <p:cNvPr id="4" name="Content Placeholder 3"/>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rcRect l="1001" t="9740" r="514" b="9470"/>
          <a:stretch>
            <a:fillRect/>
          </a:stretch>
        </p:blipFill>
        <p:spPr bwMode="auto">
          <a:xfrm>
            <a:off x="2000850" y="1600201"/>
            <a:ext cx="7981351" cy="37338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2260600" y="6128267"/>
            <a:ext cx="7543800" cy="646331"/>
          </a:xfrm>
          <a:prstGeom prst="rect">
            <a:avLst/>
          </a:prstGeom>
          <a:noFill/>
        </p:spPr>
        <p:txBody>
          <a:bodyPr wrap="square" rtlCol="0">
            <a:spAutoFit/>
          </a:bodyPr>
          <a:lstStyle/>
          <a:p>
            <a:r>
              <a:rPr lang="en-US" b="1" dirty="0"/>
              <a:t>Total hear movements / total seek distanc</a:t>
            </a:r>
            <a:r>
              <a:rPr lang="en-US" dirty="0"/>
              <a:t>e = 640</a:t>
            </a:r>
          </a:p>
          <a:p>
            <a:r>
              <a:rPr lang="en-US" b="1" dirty="0" err="1"/>
              <a:t>Avgerage</a:t>
            </a:r>
            <a:r>
              <a:rPr lang="en-US" b="1" dirty="0"/>
              <a:t> seek distance </a:t>
            </a:r>
            <a:r>
              <a:rPr lang="en-US" dirty="0"/>
              <a:t>= 640/8</a:t>
            </a:r>
          </a:p>
        </p:txBody>
      </p:sp>
      <p:sp>
        <p:nvSpPr>
          <p:cNvPr id="3" name="TextBox 2"/>
          <p:cNvSpPr txBox="1"/>
          <p:nvPr/>
        </p:nvSpPr>
        <p:spPr>
          <a:xfrm>
            <a:off x="2209800" y="5486401"/>
            <a:ext cx="7467600" cy="646331"/>
          </a:xfrm>
          <a:prstGeom prst="rect">
            <a:avLst/>
          </a:prstGeom>
          <a:noFill/>
        </p:spPr>
        <p:txBody>
          <a:bodyPr wrap="square" rtlCol="0">
            <a:spAutoFit/>
          </a:bodyPr>
          <a:lstStyle/>
          <a:p>
            <a:r>
              <a:rPr lang="en-US" b="1" dirty="0"/>
              <a:t>Seek distance= </a:t>
            </a:r>
            <a:r>
              <a:rPr lang="en-US" dirty="0"/>
              <a:t>(98-53) + (183-98) + (183-37) + (122-37) + (122-14) + (124-14) + (124-65) + (67-65)</a:t>
            </a:r>
          </a:p>
        </p:txBody>
      </p:sp>
    </p:spTree>
    <p:extLst>
      <p:ext uri="{BB962C8B-B14F-4D97-AF65-F5344CB8AC3E}">
        <p14:creationId xmlns:p14="http://schemas.microsoft.com/office/powerpoint/2010/main" val="2685002333"/>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Shortest seek time first (SSTF)</a:t>
            </a:r>
            <a:endParaRPr lang="en-US" dirty="0"/>
          </a:p>
        </p:txBody>
      </p:sp>
      <p:sp>
        <p:nvSpPr>
          <p:cNvPr id="3" name="Content Placeholder 2"/>
          <p:cNvSpPr>
            <a:spLocks noGrp="1"/>
          </p:cNvSpPr>
          <p:nvPr>
            <p:ph sz="quarter" idx="1"/>
          </p:nvPr>
        </p:nvSpPr>
        <p:spPr>
          <a:xfrm>
            <a:off x="838200" y="1600200"/>
            <a:ext cx="10515600" cy="4873752"/>
          </a:xfrm>
        </p:spPr>
        <p:txBody>
          <a:bodyPr/>
          <a:lstStyle/>
          <a:p>
            <a:pPr algn="just">
              <a:lnSpc>
                <a:spcPct val="100000"/>
              </a:lnSpc>
            </a:pPr>
            <a:r>
              <a:rPr lang="en-US" sz="2400" dirty="0" smtClean="0"/>
              <a:t>SSTF service all the requests close to the current head position before moving the head far away to service other requests</a:t>
            </a:r>
          </a:p>
          <a:p>
            <a:pPr algn="just">
              <a:lnSpc>
                <a:spcPct val="100000"/>
              </a:lnSpc>
            </a:pPr>
            <a:r>
              <a:rPr lang="en-US" sz="2400" dirty="0"/>
              <a:t>Selects the request with the minimum seek time from the current head position.</a:t>
            </a:r>
          </a:p>
          <a:p>
            <a:pPr algn="just">
              <a:lnSpc>
                <a:spcPct val="100000"/>
              </a:lnSpc>
            </a:pPr>
            <a:r>
              <a:rPr lang="en-US" sz="2400" dirty="0"/>
              <a:t>SSTF scheduling is a form of SJF scheduling; may cause starvation of some requests.</a:t>
            </a:r>
          </a:p>
          <a:p>
            <a:pPr>
              <a:lnSpc>
                <a:spcPct val="100000"/>
              </a:lnSpc>
            </a:pPr>
            <a:endParaRPr lang="en-US" sz="2400" dirty="0"/>
          </a:p>
        </p:txBody>
      </p:sp>
    </p:spTree>
    <p:extLst>
      <p:ext uri="{BB962C8B-B14F-4D97-AF65-F5344CB8AC3E}">
        <p14:creationId xmlns:p14="http://schemas.microsoft.com/office/powerpoint/2010/main" val="11122690"/>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850900" y="1549400"/>
            <a:ext cx="10464800" cy="5407152"/>
          </a:xfrm>
        </p:spPr>
        <p:txBody>
          <a:bodyPr/>
          <a:lstStyle/>
          <a:p>
            <a:pPr marL="0" indent="0">
              <a:lnSpc>
                <a:spcPct val="100000"/>
              </a:lnSpc>
              <a:buNone/>
            </a:pPr>
            <a:r>
              <a:rPr lang="en-US" sz="2400" b="1" dirty="0" smtClean="0"/>
              <a:t>Advantages of SSTF</a:t>
            </a:r>
          </a:p>
          <a:p>
            <a:pPr>
              <a:lnSpc>
                <a:spcPct val="100000"/>
              </a:lnSpc>
            </a:pPr>
            <a:r>
              <a:rPr lang="en-US" sz="2400" dirty="0" smtClean="0"/>
              <a:t>Throughput is better than FCFS</a:t>
            </a:r>
          </a:p>
          <a:p>
            <a:pPr>
              <a:lnSpc>
                <a:spcPct val="100000"/>
              </a:lnSpc>
            </a:pPr>
            <a:r>
              <a:rPr lang="en-US" sz="2400" dirty="0" smtClean="0"/>
              <a:t>SSTF minimize the response time</a:t>
            </a:r>
          </a:p>
          <a:p>
            <a:pPr>
              <a:lnSpc>
                <a:spcPct val="100000"/>
              </a:lnSpc>
            </a:pPr>
            <a:r>
              <a:rPr lang="en-US" sz="2400" dirty="0" smtClean="0"/>
              <a:t>Less number of head movement</a:t>
            </a:r>
          </a:p>
          <a:p>
            <a:pPr marL="0" indent="0">
              <a:lnSpc>
                <a:spcPct val="100000"/>
              </a:lnSpc>
              <a:buNone/>
            </a:pPr>
            <a:endParaRPr lang="en-US" sz="2400" dirty="0"/>
          </a:p>
          <a:p>
            <a:pPr marL="0" indent="0">
              <a:lnSpc>
                <a:spcPct val="100000"/>
              </a:lnSpc>
              <a:buNone/>
            </a:pPr>
            <a:r>
              <a:rPr lang="en-US" sz="2400" b="1" dirty="0" smtClean="0"/>
              <a:t>Disadvanges of SSTF</a:t>
            </a:r>
          </a:p>
          <a:p>
            <a:pPr>
              <a:lnSpc>
                <a:spcPct val="100000"/>
              </a:lnSpc>
            </a:pPr>
            <a:r>
              <a:rPr lang="en-US" sz="2400" dirty="0" smtClean="0"/>
              <a:t>One major issue is starvation</a:t>
            </a:r>
          </a:p>
          <a:p>
            <a:pPr>
              <a:lnSpc>
                <a:spcPct val="100000"/>
              </a:lnSpc>
            </a:pPr>
            <a:r>
              <a:rPr lang="en-US" sz="2400" dirty="0" smtClean="0"/>
              <a:t>Localize under heavy load</a:t>
            </a:r>
            <a:endParaRPr lang="en-US" sz="2400" dirty="0"/>
          </a:p>
        </p:txBody>
      </p:sp>
    </p:spTree>
    <p:extLst>
      <p:ext uri="{BB962C8B-B14F-4D97-AF65-F5344CB8AC3E}">
        <p14:creationId xmlns:p14="http://schemas.microsoft.com/office/powerpoint/2010/main" val="1513508050"/>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274638"/>
            <a:ext cx="8534400" cy="792162"/>
          </a:xfrm>
        </p:spPr>
        <p:txBody>
          <a:bodyPr/>
          <a:lstStyle/>
          <a:p>
            <a:r>
              <a:rPr lang="en-US" dirty="0" smtClean="0"/>
              <a:t>SSTF</a:t>
            </a:r>
            <a:endParaRPr lang="en-US" dirty="0"/>
          </a:p>
        </p:txBody>
      </p:sp>
      <p:pic>
        <p:nvPicPr>
          <p:cNvPr id="4" name="Content Placeholder 3"/>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rcRect l="681" t="9895" r="658" b="9366"/>
          <a:stretch>
            <a:fillRect/>
          </a:stretch>
        </p:blipFill>
        <p:spPr bwMode="auto">
          <a:xfrm>
            <a:off x="1981200" y="1371601"/>
            <a:ext cx="7837938" cy="365759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2362200" y="5896821"/>
            <a:ext cx="6096000" cy="646331"/>
          </a:xfrm>
          <a:prstGeom prst="rect">
            <a:avLst/>
          </a:prstGeom>
          <a:noFill/>
        </p:spPr>
        <p:txBody>
          <a:bodyPr wrap="square" rtlCol="0">
            <a:spAutoFit/>
          </a:bodyPr>
          <a:lstStyle/>
          <a:p>
            <a:r>
              <a:rPr lang="en-US" b="1" dirty="0"/>
              <a:t>Total head movements / total seek distance </a:t>
            </a:r>
            <a:r>
              <a:rPr lang="en-US" dirty="0"/>
              <a:t>= 236</a:t>
            </a:r>
          </a:p>
          <a:p>
            <a:r>
              <a:rPr lang="en-US" b="1" dirty="0" err="1"/>
              <a:t>Avgerage</a:t>
            </a:r>
            <a:r>
              <a:rPr lang="en-US" b="1" dirty="0"/>
              <a:t> Seek distance =</a:t>
            </a:r>
            <a:r>
              <a:rPr lang="en-US" dirty="0"/>
              <a:t> 236/8</a:t>
            </a:r>
          </a:p>
        </p:txBody>
      </p:sp>
      <p:sp>
        <p:nvSpPr>
          <p:cNvPr id="3" name="TextBox 2"/>
          <p:cNvSpPr txBox="1"/>
          <p:nvPr/>
        </p:nvSpPr>
        <p:spPr>
          <a:xfrm>
            <a:off x="2362200" y="5181601"/>
            <a:ext cx="7086600" cy="646331"/>
          </a:xfrm>
          <a:prstGeom prst="rect">
            <a:avLst/>
          </a:prstGeom>
          <a:noFill/>
        </p:spPr>
        <p:txBody>
          <a:bodyPr wrap="square" rtlCol="0">
            <a:spAutoFit/>
          </a:bodyPr>
          <a:lstStyle/>
          <a:p>
            <a:r>
              <a:rPr lang="en-US" b="1" dirty="0"/>
              <a:t>Seek distance= </a:t>
            </a:r>
            <a:r>
              <a:rPr lang="en-US" dirty="0"/>
              <a:t>(65-53) + (67-65) + (67-37) + (37-14) + (98-14) + (122-98) + (124-122) + (183-124)</a:t>
            </a:r>
          </a:p>
        </p:txBody>
      </p:sp>
    </p:spTree>
    <p:extLst>
      <p:ext uri="{BB962C8B-B14F-4D97-AF65-F5344CB8AC3E}">
        <p14:creationId xmlns:p14="http://schemas.microsoft.com/office/powerpoint/2010/main" val="3739840960"/>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SCAN scheduling</a:t>
            </a:r>
            <a:endParaRPr lang="en-US" dirty="0"/>
          </a:p>
        </p:txBody>
      </p:sp>
      <p:sp>
        <p:nvSpPr>
          <p:cNvPr id="5" name="Content Placeholder 4"/>
          <p:cNvSpPr>
            <a:spLocks noGrp="1"/>
          </p:cNvSpPr>
          <p:nvPr>
            <p:ph sz="quarter" idx="1"/>
          </p:nvPr>
        </p:nvSpPr>
        <p:spPr>
          <a:xfrm>
            <a:off x="838200" y="1600200"/>
            <a:ext cx="9067800" cy="4873752"/>
          </a:xfrm>
        </p:spPr>
        <p:txBody>
          <a:bodyPr>
            <a:normAutofit/>
          </a:bodyPr>
          <a:lstStyle/>
          <a:p>
            <a:pPr algn="just">
              <a:lnSpc>
                <a:spcPct val="100000"/>
              </a:lnSpc>
            </a:pPr>
            <a:r>
              <a:rPr lang="en-US" altLang="en-US" sz="2400" dirty="0"/>
              <a:t>The disk arm starts at one end of the disk, and moves toward the other end, servicing requests until it gets to the other end of the disk, where the head movement is reversed and servicing continues.</a:t>
            </a:r>
          </a:p>
          <a:p>
            <a:pPr algn="just">
              <a:lnSpc>
                <a:spcPct val="100000"/>
              </a:lnSpc>
            </a:pPr>
            <a:r>
              <a:rPr lang="en-US" altLang="en-US" sz="2400" b="1" dirty="0">
                <a:solidFill>
                  <a:srgbClr val="3366FF"/>
                </a:solidFill>
              </a:rPr>
              <a:t>SCAN algorithm</a:t>
            </a:r>
            <a:r>
              <a:rPr lang="en-US" altLang="en-US" sz="2400" dirty="0">
                <a:solidFill>
                  <a:srgbClr val="3366FF"/>
                </a:solidFill>
              </a:rPr>
              <a:t> </a:t>
            </a:r>
            <a:r>
              <a:rPr lang="en-US" altLang="en-US" sz="2400" dirty="0"/>
              <a:t>Sometimes called the </a:t>
            </a:r>
            <a:r>
              <a:rPr lang="en-US" altLang="en-US" sz="2400" b="1" dirty="0">
                <a:solidFill>
                  <a:srgbClr val="3366FF"/>
                </a:solidFill>
              </a:rPr>
              <a:t>elevator algorithm</a:t>
            </a:r>
          </a:p>
          <a:p>
            <a:pPr algn="just">
              <a:lnSpc>
                <a:spcPct val="200000"/>
              </a:lnSpc>
            </a:pPr>
            <a:endParaRPr lang="en-US" sz="2000" dirty="0"/>
          </a:p>
        </p:txBody>
      </p:sp>
    </p:spTree>
    <p:extLst>
      <p:ext uri="{BB962C8B-B14F-4D97-AF65-F5344CB8AC3E}">
        <p14:creationId xmlns:p14="http://schemas.microsoft.com/office/powerpoint/2010/main" val="285797299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Block diagram of DMA</a:t>
            </a:r>
            <a:endParaRPr lang="en-US" dirty="0"/>
          </a:p>
        </p:txBody>
      </p:sp>
      <p:pic>
        <p:nvPicPr>
          <p:cNvPr id="4" name="Content Placeholder 3"/>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2057401" y="1752600"/>
            <a:ext cx="7162800" cy="4572000"/>
          </a:xfrm>
        </p:spPr>
      </p:pic>
    </p:spTree>
    <p:extLst>
      <p:ext uri="{BB962C8B-B14F-4D97-AF65-F5344CB8AC3E}">
        <p14:creationId xmlns:p14="http://schemas.microsoft.com/office/powerpoint/2010/main" val="3776632724"/>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p:txBody>
          <a:bodyPr/>
          <a:lstStyle/>
          <a:p>
            <a:pPr marL="0" indent="0">
              <a:lnSpc>
                <a:spcPct val="100000"/>
              </a:lnSpc>
              <a:buNone/>
            </a:pPr>
            <a:r>
              <a:rPr lang="en-US" sz="2400" b="1" dirty="0" smtClean="0"/>
              <a:t>Advantages of SCAN </a:t>
            </a:r>
          </a:p>
          <a:p>
            <a:pPr>
              <a:lnSpc>
                <a:spcPct val="100000"/>
              </a:lnSpc>
            </a:pPr>
            <a:r>
              <a:rPr lang="en-US" sz="2400" dirty="0" smtClean="0"/>
              <a:t>Scan eliminates starvation</a:t>
            </a:r>
          </a:p>
          <a:p>
            <a:pPr>
              <a:lnSpc>
                <a:spcPct val="100000"/>
              </a:lnSpc>
            </a:pPr>
            <a:r>
              <a:rPr lang="en-US" sz="2400" dirty="0" smtClean="0"/>
              <a:t>Throughput similar starvation</a:t>
            </a:r>
          </a:p>
          <a:p>
            <a:pPr>
              <a:lnSpc>
                <a:spcPct val="100000"/>
              </a:lnSpc>
            </a:pPr>
            <a:endParaRPr lang="en-US" sz="2400" dirty="0"/>
          </a:p>
          <a:p>
            <a:pPr marL="0" indent="0">
              <a:lnSpc>
                <a:spcPct val="100000"/>
              </a:lnSpc>
              <a:buNone/>
            </a:pPr>
            <a:r>
              <a:rPr lang="en-US" sz="2400" b="1" dirty="0" smtClean="0"/>
              <a:t>Disadvanges of SCAN</a:t>
            </a:r>
          </a:p>
          <a:p>
            <a:pPr>
              <a:lnSpc>
                <a:spcPct val="100000"/>
              </a:lnSpc>
            </a:pPr>
            <a:r>
              <a:rPr lang="en-US" sz="2400" dirty="0" smtClean="0"/>
              <a:t>Increase overhead</a:t>
            </a:r>
          </a:p>
          <a:p>
            <a:pPr>
              <a:lnSpc>
                <a:spcPct val="100000"/>
              </a:lnSpc>
            </a:pPr>
            <a:r>
              <a:rPr lang="en-US" sz="2400" dirty="0" smtClean="0"/>
              <a:t>Needs directional bit.</a:t>
            </a:r>
            <a:endParaRPr lang="en-US" sz="2400" dirty="0"/>
          </a:p>
        </p:txBody>
      </p:sp>
    </p:spTree>
    <p:extLst>
      <p:ext uri="{BB962C8B-B14F-4D97-AF65-F5344CB8AC3E}">
        <p14:creationId xmlns:p14="http://schemas.microsoft.com/office/powerpoint/2010/main" val="1325330043"/>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74638"/>
            <a:ext cx="7467600" cy="944562"/>
          </a:xfrm>
        </p:spPr>
        <p:txBody>
          <a:bodyPr/>
          <a:lstStyle/>
          <a:p>
            <a:r>
              <a:rPr lang="en-US" dirty="0" smtClean="0"/>
              <a:t>Scan algorithm</a:t>
            </a:r>
            <a:endParaRPr lang="en-US" dirty="0"/>
          </a:p>
        </p:txBody>
      </p:sp>
      <p:pic>
        <p:nvPicPr>
          <p:cNvPr id="4" name="Content Placeholder 3"/>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2256027" y="1524001"/>
            <a:ext cx="6917946" cy="3581400"/>
          </a:xfrm>
        </p:spPr>
      </p:pic>
      <p:sp>
        <p:nvSpPr>
          <p:cNvPr id="6" name="TextBox 5"/>
          <p:cNvSpPr txBox="1"/>
          <p:nvPr/>
        </p:nvSpPr>
        <p:spPr>
          <a:xfrm>
            <a:off x="2286000" y="5410200"/>
            <a:ext cx="7010400" cy="1477328"/>
          </a:xfrm>
          <a:prstGeom prst="rect">
            <a:avLst/>
          </a:prstGeom>
          <a:noFill/>
        </p:spPr>
        <p:txBody>
          <a:bodyPr wrap="square" rtlCol="0">
            <a:spAutoFit/>
          </a:bodyPr>
          <a:lstStyle/>
          <a:p>
            <a:r>
              <a:rPr lang="en-US" b="1" dirty="0"/>
              <a:t>Seek distance</a:t>
            </a:r>
            <a:r>
              <a:rPr lang="en-US" dirty="0"/>
              <a:t>= (65-53) + (67-65) + (98-67) + (122-98) + (124-122) + (183-124) + (199-183) + (199-37) + (37-14)</a:t>
            </a:r>
          </a:p>
          <a:p>
            <a:r>
              <a:rPr lang="en-US" b="1" dirty="0"/>
              <a:t>Total head movement / Total seek distance = </a:t>
            </a:r>
            <a:r>
              <a:rPr lang="en-US" dirty="0"/>
              <a:t>331</a:t>
            </a:r>
          </a:p>
          <a:p>
            <a:r>
              <a:rPr lang="en-US" b="1" dirty="0"/>
              <a:t>Average seek distance </a:t>
            </a:r>
            <a:r>
              <a:rPr lang="en-US" dirty="0"/>
              <a:t>= 331/9</a:t>
            </a:r>
          </a:p>
          <a:p>
            <a:endParaRPr lang="en-US" dirty="0"/>
          </a:p>
        </p:txBody>
      </p:sp>
    </p:spTree>
    <p:extLst>
      <p:ext uri="{BB962C8B-B14F-4D97-AF65-F5344CB8AC3E}">
        <p14:creationId xmlns:p14="http://schemas.microsoft.com/office/powerpoint/2010/main" val="3861030596"/>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C-Scan (circular - scan)</a:t>
            </a:r>
            <a:endParaRPr lang="en-US" dirty="0"/>
          </a:p>
        </p:txBody>
      </p:sp>
      <p:sp>
        <p:nvSpPr>
          <p:cNvPr id="3" name="Content Placeholder 2"/>
          <p:cNvSpPr>
            <a:spLocks noGrp="1"/>
          </p:cNvSpPr>
          <p:nvPr>
            <p:ph sz="quarter" idx="1"/>
          </p:nvPr>
        </p:nvSpPr>
        <p:spPr>
          <a:xfrm>
            <a:off x="838200" y="1600200"/>
            <a:ext cx="10515600" cy="4873752"/>
          </a:xfrm>
        </p:spPr>
        <p:txBody>
          <a:bodyPr/>
          <a:lstStyle/>
          <a:p>
            <a:pPr algn="just">
              <a:lnSpc>
                <a:spcPct val="100000"/>
              </a:lnSpc>
            </a:pPr>
            <a:r>
              <a:rPr lang="en-US" altLang="en-US" sz="2400" dirty="0"/>
              <a:t>Provides a more uniform wait time than SCAN</a:t>
            </a:r>
          </a:p>
          <a:p>
            <a:pPr algn="just">
              <a:lnSpc>
                <a:spcPct val="100000"/>
              </a:lnSpc>
            </a:pPr>
            <a:r>
              <a:rPr lang="en-US" altLang="en-US" sz="2400" dirty="0"/>
              <a:t>The head moves from one end of the disk to the </a:t>
            </a:r>
            <a:r>
              <a:rPr lang="en-US" altLang="en-US" sz="2400" dirty="0" smtClean="0"/>
              <a:t>other end, </a:t>
            </a:r>
            <a:r>
              <a:rPr lang="en-US" altLang="en-US" sz="2400" dirty="0"/>
              <a:t>servicing requests as it goes</a:t>
            </a:r>
          </a:p>
          <a:p>
            <a:pPr lvl="1" algn="just">
              <a:lnSpc>
                <a:spcPct val="100000"/>
              </a:lnSpc>
            </a:pPr>
            <a:r>
              <a:rPr lang="en-US" altLang="en-US" dirty="0"/>
              <a:t>When it reaches the other end, however, it immediately returns to the beginning of the disk, without servicing any requests on the return trip</a:t>
            </a:r>
          </a:p>
          <a:p>
            <a:pPr algn="just">
              <a:lnSpc>
                <a:spcPct val="100000"/>
              </a:lnSpc>
            </a:pPr>
            <a:r>
              <a:rPr lang="en-US" altLang="en-US" sz="2400" dirty="0"/>
              <a:t>Treats the cylinders as a circular list that wraps around from the last cylinder to the first one</a:t>
            </a:r>
          </a:p>
          <a:p>
            <a:pPr algn="just">
              <a:lnSpc>
                <a:spcPct val="100000"/>
              </a:lnSpc>
            </a:pPr>
            <a:endParaRPr lang="en-US" sz="2400" dirty="0"/>
          </a:p>
        </p:txBody>
      </p:sp>
    </p:spTree>
    <p:extLst>
      <p:ext uri="{BB962C8B-B14F-4D97-AF65-F5344CB8AC3E}">
        <p14:creationId xmlns:p14="http://schemas.microsoft.com/office/powerpoint/2010/main" val="4278899164"/>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74638"/>
            <a:ext cx="7467600" cy="868362"/>
          </a:xfrm>
        </p:spPr>
        <p:txBody>
          <a:bodyPr/>
          <a:lstStyle/>
          <a:p>
            <a:r>
              <a:rPr lang="en-US" dirty="0" smtClean="0"/>
              <a:t>C-Scan</a:t>
            </a:r>
            <a:endParaRPr lang="en-US" dirty="0"/>
          </a:p>
        </p:txBody>
      </p:sp>
      <p:pic>
        <p:nvPicPr>
          <p:cNvPr id="4" name="Picture 4"/>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rcRect l="706" t="3731" r="925" b="3731"/>
          <a:stretch>
            <a:fillRect/>
          </a:stretch>
        </p:blipFill>
        <p:spPr bwMode="auto">
          <a:xfrm>
            <a:off x="2261186" y="1219202"/>
            <a:ext cx="6907629" cy="3733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mpd="dbl">
                <a:solidFill>
                  <a:srgbClr val="000000"/>
                </a:solidFill>
                <a:miter lim="800000"/>
                <a:headEnd/>
                <a:tailEnd/>
              </a14:hiddenLine>
            </a:ext>
          </a:extLst>
        </p:spPr>
      </p:pic>
      <p:sp>
        <p:nvSpPr>
          <p:cNvPr id="6" name="TextBox 5"/>
          <p:cNvSpPr txBox="1"/>
          <p:nvPr/>
        </p:nvSpPr>
        <p:spPr>
          <a:xfrm>
            <a:off x="2438400" y="5867401"/>
            <a:ext cx="5638800" cy="646331"/>
          </a:xfrm>
          <a:prstGeom prst="rect">
            <a:avLst/>
          </a:prstGeom>
          <a:noFill/>
        </p:spPr>
        <p:txBody>
          <a:bodyPr wrap="square" rtlCol="0">
            <a:spAutoFit/>
          </a:bodyPr>
          <a:lstStyle/>
          <a:p>
            <a:r>
              <a:rPr lang="en-US" b="1" dirty="0"/>
              <a:t>Total seek time / total seek distance </a:t>
            </a:r>
            <a:r>
              <a:rPr lang="en-US" dirty="0"/>
              <a:t>= 382</a:t>
            </a:r>
          </a:p>
          <a:p>
            <a:r>
              <a:rPr lang="en-US" b="1" dirty="0"/>
              <a:t>Average seek distance = </a:t>
            </a:r>
            <a:r>
              <a:rPr lang="en-US" dirty="0"/>
              <a:t>382/10</a:t>
            </a:r>
          </a:p>
        </p:txBody>
      </p:sp>
      <p:sp>
        <p:nvSpPr>
          <p:cNvPr id="7" name="TextBox 6"/>
          <p:cNvSpPr txBox="1"/>
          <p:nvPr/>
        </p:nvSpPr>
        <p:spPr>
          <a:xfrm>
            <a:off x="2438400" y="5029201"/>
            <a:ext cx="6553200" cy="646331"/>
          </a:xfrm>
          <a:prstGeom prst="rect">
            <a:avLst/>
          </a:prstGeom>
          <a:noFill/>
        </p:spPr>
        <p:txBody>
          <a:bodyPr wrap="square" rtlCol="0">
            <a:spAutoFit/>
          </a:bodyPr>
          <a:lstStyle/>
          <a:p>
            <a:r>
              <a:rPr lang="en-US" b="1" dirty="0"/>
              <a:t>Seek distance= </a:t>
            </a:r>
            <a:r>
              <a:rPr lang="en-US" dirty="0"/>
              <a:t>(65-53) + (67-65) + (98-67) + (122-98) + (124-122) + (183-124) + (199-183) + (199-0) + (14-0) + (37-14)</a:t>
            </a:r>
          </a:p>
        </p:txBody>
      </p:sp>
    </p:spTree>
    <p:extLst>
      <p:ext uri="{BB962C8B-B14F-4D97-AF65-F5344CB8AC3E}">
        <p14:creationId xmlns:p14="http://schemas.microsoft.com/office/powerpoint/2010/main" val="298300368"/>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r>
              <a:rPr lang="en-US" dirty="0" smtClean="0"/>
              <a:t> Look</a:t>
            </a:r>
            <a:endParaRPr lang="en-US" dirty="0"/>
          </a:p>
        </p:txBody>
      </p:sp>
      <p:sp>
        <p:nvSpPr>
          <p:cNvPr id="3" name="Content Placeholder 2"/>
          <p:cNvSpPr>
            <a:spLocks noGrp="1"/>
          </p:cNvSpPr>
          <p:nvPr>
            <p:ph sz="quarter" idx="1"/>
          </p:nvPr>
        </p:nvSpPr>
        <p:spPr>
          <a:xfrm>
            <a:off x="838200" y="1600200"/>
            <a:ext cx="9296400" cy="4873752"/>
          </a:xfrm>
        </p:spPr>
        <p:txBody>
          <a:bodyPr>
            <a:normAutofit/>
          </a:bodyPr>
          <a:lstStyle/>
          <a:p>
            <a:pPr algn="just">
              <a:lnSpc>
                <a:spcPct val="100000"/>
              </a:lnSpc>
            </a:pPr>
            <a:r>
              <a:rPr lang="en-US" altLang="en-US" sz="2400" dirty="0"/>
              <a:t>LOOK a version of SCAN, C-LOOK a version of C-SCAN</a:t>
            </a:r>
          </a:p>
          <a:p>
            <a:pPr algn="just">
              <a:lnSpc>
                <a:spcPct val="100000"/>
              </a:lnSpc>
            </a:pPr>
            <a:r>
              <a:rPr lang="en-US" sz="2400" dirty="0"/>
              <a:t>Start the head moving in one direction. Satisfy the request for the  closest track in that direction when there is no more request in the direction, the head is travelling, reverse direction and repeat.</a:t>
            </a:r>
          </a:p>
          <a:p>
            <a:pPr algn="just">
              <a:lnSpc>
                <a:spcPct val="100000"/>
              </a:lnSpc>
            </a:pPr>
            <a:r>
              <a:rPr lang="en-US" sz="2400" dirty="0"/>
              <a:t>It is similar to SCAN, but unlike SCAN, head does not unnecessarily travel to the innermost and outermost track on each circuit</a:t>
            </a:r>
          </a:p>
        </p:txBody>
      </p:sp>
    </p:spTree>
    <p:extLst>
      <p:ext uri="{BB962C8B-B14F-4D97-AF65-F5344CB8AC3E}">
        <p14:creationId xmlns:p14="http://schemas.microsoft.com/office/powerpoint/2010/main" val="829267046"/>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74638"/>
            <a:ext cx="7467600" cy="868362"/>
          </a:xfrm>
        </p:spPr>
        <p:txBody>
          <a:bodyPr/>
          <a:lstStyle/>
          <a:p>
            <a:r>
              <a:rPr lang="en-US" dirty="0" smtClean="0"/>
              <a:t>Look algorithm</a:t>
            </a:r>
            <a:endParaRPr lang="en-US" dirty="0"/>
          </a:p>
        </p:txBody>
      </p:sp>
      <p:pic>
        <p:nvPicPr>
          <p:cNvPr id="4" name="Content Placeholder 3"/>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2256942" y="1295401"/>
            <a:ext cx="6916116" cy="3810000"/>
          </a:xfrm>
        </p:spPr>
      </p:pic>
      <p:sp>
        <p:nvSpPr>
          <p:cNvPr id="5" name="TextBox 4"/>
          <p:cNvSpPr txBox="1"/>
          <p:nvPr/>
        </p:nvSpPr>
        <p:spPr>
          <a:xfrm>
            <a:off x="2362200" y="4724400"/>
            <a:ext cx="7391400" cy="1477328"/>
          </a:xfrm>
          <a:prstGeom prst="rect">
            <a:avLst/>
          </a:prstGeom>
          <a:noFill/>
        </p:spPr>
        <p:txBody>
          <a:bodyPr wrap="square" rtlCol="0">
            <a:spAutoFit/>
          </a:bodyPr>
          <a:lstStyle/>
          <a:p>
            <a:r>
              <a:rPr lang="en-US" b="1" dirty="0"/>
              <a:t>Seek distance= </a:t>
            </a:r>
            <a:r>
              <a:rPr lang="en-US" dirty="0"/>
              <a:t>(65-53) + (67-65) + (98-67) + (122-98) + (124-122) + (183-124) + (183-37) +  (37-14)</a:t>
            </a:r>
          </a:p>
          <a:p>
            <a:endParaRPr lang="en-US" dirty="0"/>
          </a:p>
          <a:p>
            <a:r>
              <a:rPr lang="en-US" b="1" dirty="0"/>
              <a:t>Total head movement / Total seek distance =</a:t>
            </a:r>
            <a:r>
              <a:rPr lang="en-US" dirty="0"/>
              <a:t> 299</a:t>
            </a:r>
          </a:p>
          <a:p>
            <a:r>
              <a:rPr lang="en-US" b="1" dirty="0"/>
              <a:t>Average seek distance  =  </a:t>
            </a:r>
            <a:r>
              <a:rPr lang="en-US" dirty="0"/>
              <a:t>299/8</a:t>
            </a:r>
          </a:p>
        </p:txBody>
      </p:sp>
    </p:spTree>
    <p:extLst>
      <p:ext uri="{BB962C8B-B14F-4D97-AF65-F5344CB8AC3E}">
        <p14:creationId xmlns:p14="http://schemas.microsoft.com/office/powerpoint/2010/main" val="1115426038"/>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C-LOOK (circular - look)</a:t>
            </a:r>
            <a:endParaRPr lang="en-US" dirty="0"/>
          </a:p>
        </p:txBody>
      </p:sp>
      <p:sp>
        <p:nvSpPr>
          <p:cNvPr id="3" name="Content Placeholder 2"/>
          <p:cNvSpPr>
            <a:spLocks noGrp="1"/>
          </p:cNvSpPr>
          <p:nvPr>
            <p:ph sz="quarter" idx="1"/>
          </p:nvPr>
        </p:nvSpPr>
        <p:spPr>
          <a:xfrm>
            <a:off x="736600" y="1600200"/>
            <a:ext cx="10464800" cy="4873752"/>
          </a:xfrm>
        </p:spPr>
        <p:txBody>
          <a:bodyPr/>
          <a:lstStyle/>
          <a:p>
            <a:pPr algn="just">
              <a:lnSpc>
                <a:spcPct val="150000"/>
              </a:lnSpc>
            </a:pPr>
            <a:r>
              <a:rPr lang="en-US" sz="2400" dirty="0" smtClean="0"/>
              <a:t>C – look is same as C – scan except the head stops after servicing the last request in the preferred direction, then services the request to the cylinder nearest the opposite side of the disk</a:t>
            </a:r>
          </a:p>
          <a:p>
            <a:pPr algn="just">
              <a:lnSpc>
                <a:spcPct val="150000"/>
              </a:lnSpc>
            </a:pPr>
            <a:r>
              <a:rPr lang="en-US" sz="2400" dirty="0" smtClean="0"/>
              <a:t>C – look is the best algorithm to be used in trying to establish less seek time</a:t>
            </a:r>
            <a:endParaRPr lang="en-US" sz="2400" dirty="0"/>
          </a:p>
        </p:txBody>
      </p:sp>
    </p:spTree>
    <p:extLst>
      <p:ext uri="{BB962C8B-B14F-4D97-AF65-F5344CB8AC3E}">
        <p14:creationId xmlns:p14="http://schemas.microsoft.com/office/powerpoint/2010/main" val="2860571149"/>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C-Look</a:t>
            </a:r>
            <a:endParaRPr lang="en-US" dirty="0"/>
          </a:p>
        </p:txBody>
      </p:sp>
      <p:pic>
        <p:nvPicPr>
          <p:cNvPr id="4" name="Picture 4" descr="12"/>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rcRect/>
          <a:stretch>
            <a:fillRect/>
          </a:stretch>
        </p:blipFill>
        <p:spPr bwMode="auto">
          <a:xfrm>
            <a:off x="2438400" y="1524000"/>
            <a:ext cx="6858000" cy="327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p:cNvSpPr txBox="1"/>
          <p:nvPr/>
        </p:nvSpPr>
        <p:spPr>
          <a:xfrm>
            <a:off x="3048000" y="5715001"/>
            <a:ext cx="5867400" cy="646331"/>
          </a:xfrm>
          <a:prstGeom prst="rect">
            <a:avLst/>
          </a:prstGeom>
          <a:noFill/>
        </p:spPr>
        <p:txBody>
          <a:bodyPr wrap="square" rtlCol="0">
            <a:spAutoFit/>
          </a:bodyPr>
          <a:lstStyle/>
          <a:p>
            <a:r>
              <a:rPr lang="en-US" b="1" dirty="0"/>
              <a:t>Total seek time / Total seek distance = </a:t>
            </a:r>
            <a:r>
              <a:rPr lang="en-US" dirty="0"/>
              <a:t>322</a:t>
            </a:r>
          </a:p>
          <a:p>
            <a:r>
              <a:rPr lang="en-US" b="1" dirty="0"/>
              <a:t>Average seek distance =</a:t>
            </a:r>
            <a:r>
              <a:rPr lang="en-US" dirty="0"/>
              <a:t> 322/8</a:t>
            </a:r>
          </a:p>
        </p:txBody>
      </p:sp>
      <p:sp>
        <p:nvSpPr>
          <p:cNvPr id="6" name="TextBox 5"/>
          <p:cNvSpPr txBox="1"/>
          <p:nvPr/>
        </p:nvSpPr>
        <p:spPr>
          <a:xfrm>
            <a:off x="2667000" y="4953001"/>
            <a:ext cx="6553200" cy="646331"/>
          </a:xfrm>
          <a:prstGeom prst="rect">
            <a:avLst/>
          </a:prstGeom>
          <a:noFill/>
        </p:spPr>
        <p:txBody>
          <a:bodyPr wrap="square" rtlCol="0">
            <a:spAutoFit/>
          </a:bodyPr>
          <a:lstStyle/>
          <a:p>
            <a:r>
              <a:rPr lang="en-US" b="1" dirty="0"/>
              <a:t>Seek distance= </a:t>
            </a:r>
            <a:r>
              <a:rPr lang="en-US" dirty="0"/>
              <a:t>(65-53) + (67-65) + (98-67) + (122-98) + (124-122) + (183-124) + (183-14) +  (37-14)</a:t>
            </a:r>
          </a:p>
        </p:txBody>
      </p:sp>
    </p:spTree>
    <p:extLst>
      <p:ext uri="{BB962C8B-B14F-4D97-AF65-F5344CB8AC3E}">
        <p14:creationId xmlns:p14="http://schemas.microsoft.com/office/powerpoint/2010/main" val="3761542201"/>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Solid state disks (SSD)</a:t>
            </a:r>
            <a:endParaRPr lang="en-US" dirty="0"/>
          </a:p>
        </p:txBody>
      </p:sp>
      <p:sp>
        <p:nvSpPr>
          <p:cNvPr id="3" name="Content Placeholder 2"/>
          <p:cNvSpPr>
            <a:spLocks noGrp="1"/>
          </p:cNvSpPr>
          <p:nvPr>
            <p:ph sz="quarter" idx="1"/>
          </p:nvPr>
        </p:nvSpPr>
        <p:spPr/>
        <p:txBody>
          <a:bodyPr>
            <a:normAutofit/>
          </a:bodyPr>
          <a:lstStyle/>
          <a:p>
            <a:pPr algn="just">
              <a:lnSpc>
                <a:spcPct val="110000"/>
              </a:lnSpc>
            </a:pPr>
            <a:r>
              <a:rPr lang="en-US" sz="2400" dirty="0" smtClean="0"/>
              <a:t>Solid state disk is a storage device that is based on semiconductors rather than rotating magnetic platters.</a:t>
            </a:r>
          </a:p>
          <a:p>
            <a:pPr algn="just">
              <a:lnSpc>
                <a:spcPct val="110000"/>
              </a:lnSpc>
            </a:pPr>
            <a:r>
              <a:rPr lang="en-US" sz="2400" dirty="0" smtClean="0"/>
              <a:t>Most SSDs are based on NAND flash chips because they are fast, highly reliable, widely available and are non-volatile, meaning they save data even without a power source</a:t>
            </a:r>
          </a:p>
          <a:p>
            <a:pPr algn="just">
              <a:lnSpc>
                <a:spcPct val="110000"/>
              </a:lnSpc>
            </a:pPr>
            <a:r>
              <a:rPr lang="en-US" sz="2400" dirty="0" smtClean="0"/>
              <a:t>SSD provides faster system performance than traditional magnetic media</a:t>
            </a:r>
          </a:p>
          <a:p>
            <a:pPr algn="just">
              <a:lnSpc>
                <a:spcPct val="110000"/>
              </a:lnSpc>
            </a:pPr>
            <a:r>
              <a:rPr lang="en-US" sz="2400" dirty="0" smtClean="0"/>
              <a:t>There are no moving part in SSDs and therefore the risk of mechanical failure is near zero</a:t>
            </a:r>
          </a:p>
          <a:p>
            <a:pPr algn="just">
              <a:lnSpc>
                <a:spcPct val="110000"/>
              </a:lnSpc>
            </a:pPr>
            <a:r>
              <a:rPr lang="en-US" sz="2400" dirty="0" smtClean="0"/>
              <a:t>It consumes less power than a traditional hard disk</a:t>
            </a:r>
            <a:endParaRPr lang="en-US" sz="2400" dirty="0"/>
          </a:p>
        </p:txBody>
      </p:sp>
    </p:spTree>
    <p:extLst>
      <p:ext uri="{BB962C8B-B14F-4D97-AF65-F5344CB8AC3E}">
        <p14:creationId xmlns:p14="http://schemas.microsoft.com/office/powerpoint/2010/main" val="3944118017"/>
      </p:ext>
    </p:extLst>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SSD</a:t>
            </a:r>
            <a:endParaRPr lang="en-US" dirty="0"/>
          </a:p>
        </p:txBody>
      </p:sp>
      <p:sp>
        <p:nvSpPr>
          <p:cNvPr id="3" name="Content Placeholder 2"/>
          <p:cNvSpPr>
            <a:spLocks noGrp="1"/>
          </p:cNvSpPr>
          <p:nvPr>
            <p:ph sz="quarter" idx="1"/>
          </p:nvPr>
        </p:nvSpPr>
        <p:spPr/>
        <p:txBody>
          <a:bodyPr/>
          <a:lstStyle/>
          <a:p>
            <a:r>
              <a:rPr lang="en-US" dirty="0" smtClean="0"/>
              <a:t>SSD only read or write data in 4 kilobytes pages, file system cluster boundaries and SSD page boundaries should coincide</a:t>
            </a:r>
            <a:endParaRPr lang="en-US" dirty="0"/>
          </a:p>
        </p:txBody>
      </p:sp>
    </p:spTree>
    <p:extLst>
      <p:ext uri="{BB962C8B-B14F-4D97-AF65-F5344CB8AC3E}">
        <p14:creationId xmlns:p14="http://schemas.microsoft.com/office/powerpoint/2010/main" val="149405315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Working of DMA</a:t>
            </a:r>
            <a:endParaRPr lang="en-US" dirty="0"/>
          </a:p>
        </p:txBody>
      </p:sp>
      <p:sp>
        <p:nvSpPr>
          <p:cNvPr id="3" name="Content Placeholder 2"/>
          <p:cNvSpPr>
            <a:spLocks noGrp="1"/>
          </p:cNvSpPr>
          <p:nvPr>
            <p:ph sz="quarter" idx="1"/>
          </p:nvPr>
        </p:nvSpPr>
        <p:spPr>
          <a:xfrm>
            <a:off x="838200" y="1600200"/>
            <a:ext cx="10515600" cy="4873752"/>
          </a:xfrm>
        </p:spPr>
        <p:txBody>
          <a:bodyPr>
            <a:normAutofit/>
          </a:bodyPr>
          <a:lstStyle/>
          <a:p>
            <a:pPr algn="just">
              <a:lnSpc>
                <a:spcPct val="100000"/>
              </a:lnSpc>
            </a:pPr>
            <a:r>
              <a:rPr lang="en-US" sz="2400" dirty="0"/>
              <a:t>During execution of first part of the user program, the CPU initializes the DMA with control signals, IO address, Memory starting address and the count value</a:t>
            </a:r>
          </a:p>
          <a:p>
            <a:pPr algn="just">
              <a:lnSpc>
                <a:spcPct val="100000"/>
              </a:lnSpc>
            </a:pPr>
            <a:r>
              <a:rPr lang="en-US" sz="2400" dirty="0"/>
              <a:t>Then the CPU is busy with execution of the part1(user program part1). Simultaneously the DMA initializes the operation to the corresponding IO device by sending the DMA request signal</a:t>
            </a:r>
          </a:p>
          <a:p>
            <a:pPr algn="just">
              <a:lnSpc>
                <a:spcPct val="100000"/>
              </a:lnSpc>
            </a:pPr>
            <a:r>
              <a:rPr lang="en-US" sz="2400" dirty="0"/>
              <a:t>After Preparing the data, the I/O device sends the DMA ACK signal to the DMA</a:t>
            </a:r>
          </a:p>
        </p:txBody>
      </p:sp>
    </p:spTree>
    <p:extLst>
      <p:ext uri="{BB962C8B-B14F-4D97-AF65-F5344CB8AC3E}">
        <p14:creationId xmlns:p14="http://schemas.microsoft.com/office/powerpoint/2010/main" val="3869856305"/>
      </p:ext>
    </p:extLst>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Boot Block</a:t>
            </a:r>
            <a:endParaRPr lang="en-IN" dirty="0"/>
          </a:p>
        </p:txBody>
      </p:sp>
      <p:sp>
        <p:nvSpPr>
          <p:cNvPr id="3" name="Text Placeholder 2"/>
          <p:cNvSpPr>
            <a:spLocks noGrp="1"/>
          </p:cNvSpPr>
          <p:nvPr>
            <p:ph type="body" idx="1"/>
          </p:nvPr>
        </p:nvSpPr>
        <p:spPr/>
        <p:txBody>
          <a:bodyPr/>
          <a:lstStyle/>
          <a:p>
            <a:pPr algn="just" fontAlgn="base">
              <a:lnSpc>
                <a:spcPct val="100000"/>
              </a:lnSpc>
            </a:pPr>
            <a:r>
              <a:rPr lang="en-IN" sz="2400" dirty="0"/>
              <a:t>Basically for a computer to start running to get an instance when it is powered up or rebooted it need to have an initial program to run. And this initial program which is known as </a:t>
            </a:r>
            <a:r>
              <a:rPr lang="en-IN" sz="2400" b="1" dirty="0"/>
              <a:t>bootstrap</a:t>
            </a:r>
            <a:r>
              <a:rPr lang="en-IN" sz="2400" dirty="0"/>
              <a:t> need to be simple. It must initialize all aspects of the system, from CPU registers to device controllers and the contents of the main memory and then starts the operating system.</a:t>
            </a:r>
          </a:p>
          <a:p>
            <a:pPr algn="just" fontAlgn="base">
              <a:lnSpc>
                <a:spcPct val="100000"/>
              </a:lnSpc>
            </a:pPr>
            <a:r>
              <a:rPr lang="en-IN" sz="2400" dirty="0"/>
              <a:t>To do this job the bootstrap program basically finds the operating system kernel on disk and then loads the kernel into memory and after this, it jumps to the initial address to begin the operating-system execution.</a:t>
            </a:r>
          </a:p>
          <a:p>
            <a:endParaRPr lang="en-IN" dirty="0"/>
          </a:p>
        </p:txBody>
      </p:sp>
    </p:spTree>
    <p:extLst>
      <p:ext uri="{BB962C8B-B14F-4D97-AF65-F5344CB8AC3E}">
        <p14:creationId xmlns:p14="http://schemas.microsoft.com/office/powerpoint/2010/main" val="1574671613"/>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Text Placeholder 2"/>
          <p:cNvSpPr>
            <a:spLocks noGrp="1"/>
          </p:cNvSpPr>
          <p:nvPr>
            <p:ph type="body" idx="1"/>
          </p:nvPr>
        </p:nvSpPr>
        <p:spPr/>
        <p:txBody>
          <a:bodyPr/>
          <a:lstStyle/>
          <a:p>
            <a:pPr fontAlgn="base"/>
            <a:r>
              <a:rPr lang="en-IN" sz="2400" b="1" dirty="0" smtClean="0"/>
              <a:t>Why ROM</a:t>
            </a:r>
            <a:r>
              <a:rPr lang="en-IN" sz="2400" b="1" dirty="0"/>
              <a:t>:</a:t>
            </a:r>
            <a:r>
              <a:rPr lang="en-IN" sz="2400" dirty="0"/>
              <a:t/>
            </a:r>
            <a:br>
              <a:rPr lang="en-IN" sz="2400" dirty="0"/>
            </a:br>
            <a:r>
              <a:rPr lang="en-IN" sz="2400" dirty="0"/>
              <a:t>For most of today’s computer bootstrap is stored in Read Only Memory (ROM).</a:t>
            </a:r>
          </a:p>
          <a:p>
            <a:pPr algn="just" fontAlgn="base"/>
            <a:r>
              <a:rPr lang="en-IN" sz="2400" dirty="0" smtClean="0"/>
              <a:t>This </a:t>
            </a:r>
            <a:r>
              <a:rPr lang="en-IN" sz="2400" dirty="0"/>
              <a:t>location is good for storage because this place doesn’t require initialization and moreover location here it is fixed so that processor can start executing when powered up or reset.</a:t>
            </a:r>
          </a:p>
          <a:p>
            <a:pPr algn="just" fontAlgn="base"/>
            <a:r>
              <a:rPr lang="en-IN" sz="2400" dirty="0"/>
              <a:t>ROM is basically read-only memory and hence it cannot be affected by the computer virus.</a:t>
            </a:r>
          </a:p>
          <a:p>
            <a:endParaRPr lang="en-IN" dirty="0"/>
          </a:p>
        </p:txBody>
      </p:sp>
    </p:spTree>
    <p:extLst>
      <p:ext uri="{BB962C8B-B14F-4D97-AF65-F5344CB8AC3E}">
        <p14:creationId xmlns:p14="http://schemas.microsoft.com/office/powerpoint/2010/main" val="70399890"/>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Text Placeholder 2"/>
          <p:cNvSpPr>
            <a:spLocks noGrp="1"/>
          </p:cNvSpPr>
          <p:nvPr>
            <p:ph type="body" idx="1"/>
          </p:nvPr>
        </p:nvSpPr>
        <p:spPr/>
        <p:txBody>
          <a:bodyPr/>
          <a:lstStyle/>
          <a:p>
            <a:pPr algn="just">
              <a:lnSpc>
                <a:spcPct val="100000"/>
              </a:lnSpc>
            </a:pPr>
            <a:r>
              <a:rPr lang="en-IN" sz="2400" dirty="0"/>
              <a:t>Full bootstrap program is stored in the </a:t>
            </a:r>
            <a:r>
              <a:rPr lang="en-IN" sz="2400" b="1" dirty="0"/>
              <a:t>boot blocks</a:t>
            </a:r>
            <a:r>
              <a:rPr lang="en-IN" sz="2400" dirty="0"/>
              <a:t> at a fixed location on the disk. A disk which has a boot partition is called a boot disk. The code in the boot ROM basically instructs the read controller to read the boot blocks into the memory and then starts the execution of code. </a:t>
            </a:r>
            <a:endParaRPr lang="en-IN" sz="2400" dirty="0" smtClean="0"/>
          </a:p>
          <a:p>
            <a:pPr algn="just">
              <a:lnSpc>
                <a:spcPct val="100000"/>
              </a:lnSpc>
            </a:pPr>
            <a:r>
              <a:rPr lang="en-IN" sz="2400" dirty="0" smtClean="0"/>
              <a:t>The </a:t>
            </a:r>
            <a:r>
              <a:rPr lang="en-IN" sz="2400" dirty="0"/>
              <a:t>full bootstrap program is more complex than the bootstrap loader in the boot ROM, It is basically able to load the complete OS from a non-fixed location on disk to start the operating system running. Even though the complete bootstrap program is very small.</a:t>
            </a:r>
          </a:p>
        </p:txBody>
      </p:sp>
    </p:spTree>
    <p:extLst>
      <p:ext uri="{BB962C8B-B14F-4D97-AF65-F5344CB8AC3E}">
        <p14:creationId xmlns:p14="http://schemas.microsoft.com/office/powerpoint/2010/main" val="3907309685"/>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Example	</a:t>
            </a:r>
            <a:endParaRPr lang="en-IN" dirty="0"/>
          </a:p>
        </p:txBody>
      </p:sp>
      <p:sp>
        <p:nvSpPr>
          <p:cNvPr id="3" name="Text Placeholder 2"/>
          <p:cNvSpPr>
            <a:spLocks noGrp="1"/>
          </p:cNvSpPr>
          <p:nvPr>
            <p:ph type="body" idx="1"/>
          </p:nvPr>
        </p:nvSpPr>
        <p:spPr/>
        <p:txBody>
          <a:bodyPr/>
          <a:lstStyle/>
          <a:p>
            <a:pPr algn="just"/>
            <a:r>
              <a:rPr lang="en-IN" sz="2400" dirty="0"/>
              <a:t>The Windows 2000 basically stores its boot code in the first sector on the hard disk. Moreover, Windows 2000 allows the hard disk to be divided into one or more partition. In this one partition is basically identified as the boot partition which basically contains the operating system and the device </a:t>
            </a:r>
            <a:r>
              <a:rPr lang="en-IN" sz="2400" dirty="0" smtClean="0"/>
              <a:t>drivers.</a:t>
            </a:r>
          </a:p>
          <a:p>
            <a:pPr algn="just"/>
            <a:r>
              <a:rPr lang="en-IN" sz="2400" dirty="0"/>
              <a:t>Booting in Windows 2000 starts by running the code that is placed in the system’s ROM memory. </a:t>
            </a:r>
            <a:endParaRPr lang="en-IN" sz="2400" dirty="0" smtClean="0"/>
          </a:p>
          <a:p>
            <a:pPr algn="just"/>
            <a:r>
              <a:rPr lang="en-IN" sz="2400" dirty="0" smtClean="0"/>
              <a:t>This </a:t>
            </a:r>
            <a:r>
              <a:rPr lang="en-IN" sz="2400" dirty="0"/>
              <a:t>code basically directs the system to read code directly from MBR. In addition to this boot code also contain the table which lists the partition for the hard disk and also a flag which basically indicates which partition is to be boot from the system. </a:t>
            </a:r>
            <a:endParaRPr lang="en-IN" sz="2400" dirty="0" smtClean="0"/>
          </a:p>
        </p:txBody>
      </p:sp>
    </p:spTree>
    <p:extLst>
      <p:ext uri="{BB962C8B-B14F-4D97-AF65-F5344CB8AC3E}">
        <p14:creationId xmlns:p14="http://schemas.microsoft.com/office/powerpoint/2010/main" val="1889325546"/>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Picture 3"/>
          <p:cNvPicPr>
            <a:picLocks noChangeAspect="1"/>
          </p:cNvPicPr>
          <p:nvPr/>
        </p:nvPicPr>
        <p:blipFill>
          <a:blip r:embed="rId2"/>
          <a:stretch>
            <a:fillRect/>
          </a:stretch>
        </p:blipFill>
        <p:spPr>
          <a:xfrm>
            <a:off x="2891743" y="3505200"/>
            <a:ext cx="6408514" cy="3031240"/>
          </a:xfrm>
          <a:prstGeom prst="rect">
            <a:avLst/>
          </a:prstGeom>
        </p:spPr>
      </p:pic>
      <p:sp>
        <p:nvSpPr>
          <p:cNvPr id="3" name="Text Placeholder 2"/>
          <p:cNvSpPr>
            <a:spLocks noGrp="1"/>
          </p:cNvSpPr>
          <p:nvPr>
            <p:ph type="body" idx="1"/>
          </p:nvPr>
        </p:nvSpPr>
        <p:spPr/>
        <p:txBody>
          <a:bodyPr/>
          <a:lstStyle/>
          <a:p>
            <a:r>
              <a:rPr lang="en-IN" dirty="0"/>
              <a:t>Once the system identifies the boot partition it reads the first sector from the memory which is basically known as boot sector and continue the process with the remainder of the boot process which basically includes loading of various system services.</a:t>
            </a:r>
            <a:endParaRPr lang="en-IN" sz="2400" dirty="0"/>
          </a:p>
          <a:p>
            <a:endParaRPr lang="en-IN" dirty="0"/>
          </a:p>
        </p:txBody>
      </p:sp>
    </p:spTree>
    <p:extLst>
      <p:ext uri="{BB962C8B-B14F-4D97-AF65-F5344CB8AC3E}">
        <p14:creationId xmlns:p14="http://schemas.microsoft.com/office/powerpoint/2010/main" val="3994298844"/>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Bad Block	</a:t>
            </a:r>
            <a:endParaRPr lang="en-IN" dirty="0"/>
          </a:p>
        </p:txBody>
      </p:sp>
      <p:sp>
        <p:nvSpPr>
          <p:cNvPr id="3" name="Text Placeholder 2"/>
          <p:cNvSpPr>
            <a:spLocks noGrp="1"/>
          </p:cNvSpPr>
          <p:nvPr>
            <p:ph type="body" idx="1"/>
          </p:nvPr>
        </p:nvSpPr>
        <p:spPr/>
        <p:txBody>
          <a:bodyPr/>
          <a:lstStyle/>
          <a:p>
            <a:r>
              <a:rPr lang="en-IN" sz="2400" dirty="0"/>
              <a:t>A bad block is an area of storage media that is no longer reliable for storing and retrieving data because it has been physically damaged or corrupted. Bad blocks are also referred to as bad sectors</a:t>
            </a:r>
            <a:r>
              <a:rPr lang="en-IN" sz="2400" dirty="0" smtClean="0"/>
              <a:t>.</a:t>
            </a:r>
          </a:p>
          <a:p>
            <a:pPr algn="just">
              <a:lnSpc>
                <a:spcPct val="100000"/>
              </a:lnSpc>
            </a:pPr>
            <a:r>
              <a:rPr lang="en-IN" sz="2400" dirty="0"/>
              <a:t>There are two types of bad blocks: A physical, or hard, bad block comes from damage to the storage medium. A soft, or logical, bad block occurs when the operating system (OS) is unable to read data from a sector. Examples of a soft bad block include when the cyclic redundancy check (</a:t>
            </a:r>
            <a:r>
              <a:rPr lang="en-IN" sz="2400" u="sng" dirty="0"/>
              <a:t>CRC</a:t>
            </a:r>
            <a:r>
              <a:rPr lang="en-IN" sz="2400" dirty="0"/>
              <a:t>), or error correction code (</a:t>
            </a:r>
            <a:r>
              <a:rPr lang="en-IN" sz="2400" u="sng" dirty="0"/>
              <a:t>ECC</a:t>
            </a:r>
            <a:r>
              <a:rPr lang="en-IN" sz="2400" dirty="0"/>
              <a:t>), for a particular storage block does not match the data read by the disk.</a:t>
            </a:r>
            <a:endParaRPr lang="en-IN" sz="2000" dirty="0"/>
          </a:p>
        </p:txBody>
      </p:sp>
    </p:spTree>
    <p:extLst>
      <p:ext uri="{BB962C8B-B14F-4D97-AF65-F5344CB8AC3E}">
        <p14:creationId xmlns:p14="http://schemas.microsoft.com/office/powerpoint/2010/main" val="805007439"/>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Text Placeholder 2"/>
          <p:cNvSpPr>
            <a:spLocks noGrp="1"/>
          </p:cNvSpPr>
          <p:nvPr>
            <p:ph type="body" idx="1"/>
          </p:nvPr>
        </p:nvSpPr>
        <p:spPr/>
        <p:txBody>
          <a:bodyPr/>
          <a:lstStyle/>
          <a:p>
            <a:pPr>
              <a:lnSpc>
                <a:spcPct val="100000"/>
              </a:lnSpc>
            </a:pPr>
            <a:r>
              <a:rPr lang="en-IN" sz="2400" dirty="0"/>
              <a:t>On magnetic hard disk drives (HDDs), bad blocks can happen when a location on the recording surface is defective or damaged. On NAND flash drives, blocks can become worn from use, making them unreliable or unusable after a certain number of write and erase cycles.</a:t>
            </a:r>
          </a:p>
        </p:txBody>
      </p:sp>
    </p:spTree>
    <p:extLst>
      <p:ext uri="{BB962C8B-B14F-4D97-AF65-F5344CB8AC3E}">
        <p14:creationId xmlns:p14="http://schemas.microsoft.com/office/powerpoint/2010/main" val="4152406174"/>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0"/>
            <a:ext cx="12191999" cy="6858000"/>
          </a:xfrm>
          <a:prstGeom prst="rect">
            <a:avLst/>
          </a:prstGeom>
        </p:spPr>
      </p:pic>
      <p:sp>
        <p:nvSpPr>
          <p:cNvPr id="4" name="TextBox 3"/>
          <p:cNvSpPr txBox="1"/>
          <p:nvPr/>
        </p:nvSpPr>
        <p:spPr>
          <a:xfrm>
            <a:off x="-10808" y="6509187"/>
            <a:ext cx="2235200" cy="318100"/>
          </a:xfrm>
          <a:prstGeom prst="rect">
            <a:avLst/>
          </a:prstGeom>
          <a:noFill/>
        </p:spPr>
        <p:txBody>
          <a:bodyPr wrap="square" rtlCol="0">
            <a:spAutoFit/>
          </a:bodyPr>
          <a:lstStyle/>
          <a:p>
            <a:r>
              <a:rPr lang="en-US" sz="1467" b="1" dirty="0">
                <a:solidFill>
                  <a:schemeClr val="bg1"/>
                </a:solidFill>
              </a:rPr>
              <a:t>ABHIJITSINH PARMAR</a:t>
            </a:r>
          </a:p>
        </p:txBody>
      </p:sp>
    </p:spTree>
    <p:extLst>
      <p:ext uri="{BB962C8B-B14F-4D97-AF65-F5344CB8AC3E}">
        <p14:creationId xmlns:p14="http://schemas.microsoft.com/office/powerpoint/2010/main" val="96187713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Working of DMA</a:t>
            </a:r>
            <a:endParaRPr lang="en-US" dirty="0"/>
          </a:p>
        </p:txBody>
      </p:sp>
      <p:sp>
        <p:nvSpPr>
          <p:cNvPr id="3" name="Content Placeholder 2"/>
          <p:cNvSpPr>
            <a:spLocks noGrp="1"/>
          </p:cNvSpPr>
          <p:nvPr>
            <p:ph sz="quarter" idx="1"/>
          </p:nvPr>
        </p:nvSpPr>
        <p:spPr>
          <a:xfrm>
            <a:off x="838200" y="1600200"/>
            <a:ext cx="10515600" cy="4873752"/>
          </a:xfrm>
        </p:spPr>
        <p:txBody>
          <a:bodyPr>
            <a:normAutofit/>
          </a:bodyPr>
          <a:lstStyle/>
          <a:p>
            <a:pPr algn="just">
              <a:lnSpc>
                <a:spcPct val="150000"/>
              </a:lnSpc>
            </a:pPr>
            <a:r>
              <a:rPr lang="en-US" sz="2000" dirty="0"/>
              <a:t>Whenever the DMA module receives the ACK signal from the IO, it enables the HOLD signal for the purpose of gain the control of the bus and it is waiting for the HOLD ACK signal.</a:t>
            </a:r>
          </a:p>
          <a:p>
            <a:pPr algn="just">
              <a:lnSpc>
                <a:spcPct val="150000"/>
              </a:lnSpc>
            </a:pPr>
            <a:r>
              <a:rPr lang="en-US" sz="2000" dirty="0"/>
              <a:t>When the processor receives the HOLD signal it enables the HOLD ACK (HLDA) signal.</a:t>
            </a:r>
          </a:p>
          <a:p>
            <a:pPr algn="just">
              <a:lnSpc>
                <a:spcPct val="150000"/>
              </a:lnSpc>
            </a:pPr>
            <a:r>
              <a:rPr lang="en-US" sz="2000" dirty="0"/>
              <a:t>Whenever DMA receives HLDA signal, it transfer the data from the IO device to memory until the count becomes zero</a:t>
            </a:r>
          </a:p>
          <a:p>
            <a:pPr algn="just">
              <a:lnSpc>
                <a:spcPct val="150000"/>
              </a:lnSpc>
            </a:pPr>
            <a:r>
              <a:rPr lang="en-US" sz="2000" dirty="0"/>
              <a:t>Until transfer the data, the CPU is in the blocked state. After completion of data transfer operation, the DMA reestablish the bus connection to the CPU</a:t>
            </a:r>
          </a:p>
        </p:txBody>
      </p:sp>
    </p:spTree>
    <p:extLst>
      <p:ext uri="{BB962C8B-B14F-4D97-AF65-F5344CB8AC3E}">
        <p14:creationId xmlns:p14="http://schemas.microsoft.com/office/powerpoint/2010/main" val="345707396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DMA working</a:t>
            </a:r>
            <a:endParaRPr lang="en-US" dirty="0"/>
          </a:p>
        </p:txBody>
      </p:sp>
      <p:pic>
        <p:nvPicPr>
          <p:cNvPr id="4" name="Content Placeholder 3"/>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2209800" y="1752601"/>
            <a:ext cx="7467600" cy="4721225"/>
          </a:xfrm>
        </p:spPr>
      </p:pic>
    </p:spTree>
    <p:extLst>
      <p:ext uri="{BB962C8B-B14F-4D97-AF65-F5344CB8AC3E}">
        <p14:creationId xmlns:p14="http://schemas.microsoft.com/office/powerpoint/2010/main" val="164831402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DMA is operated under 3 modes</a:t>
            </a:r>
            <a:endParaRPr lang="en-US" dirty="0"/>
          </a:p>
        </p:txBody>
      </p:sp>
      <p:sp>
        <p:nvSpPr>
          <p:cNvPr id="3" name="Content Placeholder 2"/>
          <p:cNvSpPr>
            <a:spLocks noGrp="1"/>
          </p:cNvSpPr>
          <p:nvPr>
            <p:ph sz="quarter" idx="1"/>
          </p:nvPr>
        </p:nvSpPr>
        <p:spPr/>
        <p:txBody>
          <a:bodyPr/>
          <a:lstStyle/>
          <a:p>
            <a:endParaRPr lang="en-US" dirty="0" smtClean="0"/>
          </a:p>
          <a:p>
            <a:r>
              <a:rPr lang="en-US" dirty="0" smtClean="0"/>
              <a:t>Burst mode</a:t>
            </a:r>
          </a:p>
          <a:p>
            <a:endParaRPr lang="en-US" dirty="0"/>
          </a:p>
          <a:p>
            <a:r>
              <a:rPr lang="en-US" dirty="0" smtClean="0"/>
              <a:t>Cycle stealing mode</a:t>
            </a:r>
          </a:p>
          <a:p>
            <a:endParaRPr lang="en-US" dirty="0"/>
          </a:p>
          <a:p>
            <a:r>
              <a:rPr lang="en-US" dirty="0" smtClean="0"/>
              <a:t>Blocked mode</a:t>
            </a:r>
            <a:endParaRPr lang="en-US" dirty="0"/>
          </a:p>
        </p:txBody>
      </p:sp>
    </p:spTree>
    <p:extLst>
      <p:ext uri="{BB962C8B-B14F-4D97-AF65-F5344CB8AC3E}">
        <p14:creationId xmlns:p14="http://schemas.microsoft.com/office/powerpoint/2010/main" val="217544014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p:nvPr>
        </p:nvSpPr>
        <p:spPr>
          <a:prstGeom prst="rect">
            <a:avLst/>
          </a:prstGeom>
        </p:spPr>
        <p:txBody>
          <a:bodyPr/>
          <a:lstStyle>
            <a:lvl1pPr lvl="0">
              <a:defRPr/>
            </a:lvl1pPr>
          </a:lstStyle>
          <a:p>
            <a:pPr lvl="0"/>
            <a:r>
              <a:rPr lang="en-IN" dirty="0" smtClean="0"/>
              <a:t>Syllabus</a:t>
            </a:r>
            <a:endParaRPr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0580" y="1707667"/>
            <a:ext cx="10294016" cy="585737"/>
          </a:xfrm>
          <a:prstGeom prst="rect">
            <a:avLst/>
          </a:prstGeom>
        </p:spPr>
      </p:pic>
      <p:pic>
        <p:nvPicPr>
          <p:cNvPr id="3" name="Picture 2"/>
          <p:cNvPicPr>
            <a:picLocks noChangeAspect="1"/>
          </p:cNvPicPr>
          <p:nvPr/>
        </p:nvPicPr>
        <p:blipFill>
          <a:blip r:embed="rId3"/>
          <a:stretch>
            <a:fillRect/>
          </a:stretch>
        </p:blipFill>
        <p:spPr>
          <a:xfrm>
            <a:off x="950580" y="2293404"/>
            <a:ext cx="10294016" cy="3382038"/>
          </a:xfrm>
          <a:prstGeom prst="rect">
            <a:avLst/>
          </a:prstGeom>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DMA working modes</a:t>
            </a:r>
            <a:endParaRPr lang="en-US" dirty="0"/>
          </a:p>
        </p:txBody>
      </p:sp>
      <p:sp>
        <p:nvSpPr>
          <p:cNvPr id="3" name="Content Placeholder 2"/>
          <p:cNvSpPr>
            <a:spLocks noGrp="1"/>
          </p:cNvSpPr>
          <p:nvPr>
            <p:ph sz="quarter" idx="1"/>
          </p:nvPr>
        </p:nvSpPr>
        <p:spPr>
          <a:xfrm>
            <a:off x="838200" y="1600200"/>
            <a:ext cx="10515600" cy="4873752"/>
          </a:xfrm>
        </p:spPr>
        <p:txBody>
          <a:bodyPr>
            <a:noAutofit/>
          </a:bodyPr>
          <a:lstStyle/>
          <a:p>
            <a:pPr algn="just">
              <a:lnSpc>
                <a:spcPct val="100000"/>
              </a:lnSpc>
            </a:pPr>
            <a:r>
              <a:rPr lang="en-US" sz="2400" b="1" dirty="0"/>
              <a:t>Burst Mode: </a:t>
            </a:r>
            <a:r>
              <a:rPr lang="en-US" sz="2400" dirty="0"/>
              <a:t>In the burst mode of DMA, it transfer a bulk amount of data from the IO to M/Y, after receiving the HLDA signal</a:t>
            </a:r>
          </a:p>
          <a:p>
            <a:pPr algn="just">
              <a:lnSpc>
                <a:spcPct val="100000"/>
              </a:lnSpc>
            </a:pPr>
            <a:endParaRPr lang="en-US" sz="2400" dirty="0"/>
          </a:p>
          <a:p>
            <a:pPr algn="just">
              <a:lnSpc>
                <a:spcPct val="100000"/>
              </a:lnSpc>
            </a:pPr>
            <a:r>
              <a:rPr lang="en-US" sz="2400" b="1" dirty="0"/>
              <a:t>Cycle stealing mode: </a:t>
            </a:r>
            <a:r>
              <a:rPr lang="en-US" sz="2400" dirty="0"/>
              <a:t>The DMA forcefully suspends the CPU operation and take the control of bus that means without receiving the hold acknowledgement(HLDA) signal, the DMA gains the control of bus. In this mode, DMA transfers the very important data to the memory and reestablish the connection to the CPU</a:t>
            </a:r>
          </a:p>
          <a:p>
            <a:pPr algn="just">
              <a:lnSpc>
                <a:spcPct val="100000"/>
              </a:lnSpc>
            </a:pPr>
            <a:endParaRPr lang="en-US" sz="2400" dirty="0"/>
          </a:p>
          <a:p>
            <a:pPr algn="just">
              <a:lnSpc>
                <a:spcPct val="100000"/>
              </a:lnSpc>
            </a:pPr>
            <a:r>
              <a:rPr lang="en-US" sz="2400" b="1" dirty="0"/>
              <a:t>Block Mode: </a:t>
            </a:r>
            <a:r>
              <a:rPr lang="en-US" sz="2400" dirty="0"/>
              <a:t>DMA transfers the data in the form of blocks</a:t>
            </a:r>
          </a:p>
        </p:txBody>
      </p:sp>
    </p:spTree>
    <p:extLst>
      <p:ext uri="{BB962C8B-B14F-4D97-AF65-F5344CB8AC3E}">
        <p14:creationId xmlns:p14="http://schemas.microsoft.com/office/powerpoint/2010/main" val="73801903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825500" y="1244600"/>
            <a:ext cx="10350500" cy="5711952"/>
          </a:xfrm>
        </p:spPr>
        <p:txBody>
          <a:bodyPr/>
          <a:lstStyle/>
          <a:p>
            <a:pPr marL="0" indent="0">
              <a:buNone/>
            </a:pPr>
            <a:endParaRPr lang="en-US" dirty="0" smtClean="0"/>
          </a:p>
          <a:p>
            <a:pPr marL="0" indent="0">
              <a:buNone/>
            </a:pPr>
            <a:r>
              <a:rPr lang="en-US" b="1" dirty="0" smtClean="0"/>
              <a:t>Advantages of DMA</a:t>
            </a:r>
          </a:p>
          <a:p>
            <a:r>
              <a:rPr lang="en-US" dirty="0" smtClean="0"/>
              <a:t>High transfer rates</a:t>
            </a:r>
          </a:p>
          <a:p>
            <a:r>
              <a:rPr lang="en-US" dirty="0" smtClean="0"/>
              <a:t>Fewer CPU cycles for each transfer</a:t>
            </a:r>
          </a:p>
          <a:p>
            <a:endParaRPr lang="en-US" dirty="0"/>
          </a:p>
          <a:p>
            <a:pPr marL="0" indent="0">
              <a:buNone/>
            </a:pPr>
            <a:r>
              <a:rPr lang="en-US" b="1" dirty="0" smtClean="0"/>
              <a:t>Disadvantages of DMA</a:t>
            </a:r>
            <a:endParaRPr lang="en-US" b="1" dirty="0"/>
          </a:p>
          <a:p>
            <a:r>
              <a:rPr lang="en-US" dirty="0" smtClean="0"/>
              <a:t>Expensive system</a:t>
            </a:r>
          </a:p>
          <a:p>
            <a:r>
              <a:rPr lang="en-US" dirty="0" smtClean="0"/>
              <a:t>Synchronization mechanism must be provided in order to avoid accessing non-updated information from RAM</a:t>
            </a:r>
          </a:p>
          <a:p>
            <a:endParaRPr lang="en-US" dirty="0"/>
          </a:p>
        </p:txBody>
      </p:sp>
    </p:spTree>
    <p:extLst>
      <p:ext uri="{BB962C8B-B14F-4D97-AF65-F5344CB8AC3E}">
        <p14:creationId xmlns:p14="http://schemas.microsoft.com/office/powerpoint/2010/main" val="125101359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Sharable vs. Dedicated device</a:t>
            </a:r>
            <a:endParaRPr lang="en-US" dirty="0"/>
          </a:p>
        </p:txBody>
      </p:sp>
      <p:sp>
        <p:nvSpPr>
          <p:cNvPr id="3" name="Content Placeholder 2"/>
          <p:cNvSpPr>
            <a:spLocks noGrp="1"/>
          </p:cNvSpPr>
          <p:nvPr>
            <p:ph sz="quarter" idx="1"/>
          </p:nvPr>
        </p:nvSpPr>
        <p:spPr/>
        <p:txBody>
          <a:bodyPr>
            <a:normAutofit/>
          </a:bodyPr>
          <a:lstStyle/>
          <a:p>
            <a:pPr algn="just">
              <a:lnSpc>
                <a:spcPct val="100000"/>
              </a:lnSpc>
            </a:pPr>
            <a:r>
              <a:rPr lang="en-US" sz="2400" b="1" dirty="0"/>
              <a:t>Dedicated Device: </a:t>
            </a:r>
            <a:r>
              <a:rPr lang="en-US" sz="2400" dirty="0"/>
              <a:t>Dedicated device are those device, which can be shared by only one user at a time for ex. Printer and CD-ROM drives</a:t>
            </a:r>
          </a:p>
          <a:p>
            <a:pPr algn="just">
              <a:lnSpc>
                <a:spcPct val="100000"/>
              </a:lnSpc>
            </a:pPr>
            <a:endParaRPr lang="en-US" sz="2400" dirty="0"/>
          </a:p>
          <a:p>
            <a:pPr algn="just">
              <a:lnSpc>
                <a:spcPct val="100000"/>
              </a:lnSpc>
            </a:pPr>
            <a:r>
              <a:rPr lang="en-US" sz="2400" b="1" dirty="0"/>
              <a:t>Shared Devices: </a:t>
            </a:r>
            <a:r>
              <a:rPr lang="en-US" sz="2400" dirty="0"/>
              <a:t>Shared devices are those devices which can be shared by concurrent processes without any deadlock. For ex- Disks, Ethernet port</a:t>
            </a:r>
          </a:p>
        </p:txBody>
      </p:sp>
    </p:spTree>
    <p:extLst>
      <p:ext uri="{BB962C8B-B14F-4D97-AF65-F5344CB8AC3E}">
        <p14:creationId xmlns:p14="http://schemas.microsoft.com/office/powerpoint/2010/main" val="276237528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p:txBody>
          <a:bodyPr>
            <a:normAutofit/>
          </a:bodyPr>
          <a:lstStyle/>
          <a:p>
            <a:pPr marL="0" indent="0" algn="ctr">
              <a:buNone/>
            </a:pPr>
            <a:endParaRPr lang="en-US" sz="3600" i="1" dirty="0"/>
          </a:p>
          <a:p>
            <a:pPr marL="0" indent="0" algn="ctr">
              <a:buNone/>
            </a:pPr>
            <a:endParaRPr lang="en-US" sz="3600" i="1" dirty="0"/>
          </a:p>
          <a:p>
            <a:pPr marL="0" indent="0" algn="ctr">
              <a:buNone/>
            </a:pPr>
            <a:r>
              <a:rPr lang="en-US" sz="4800" b="1" i="1" dirty="0"/>
              <a:t>Principle of I/o Software</a:t>
            </a:r>
          </a:p>
        </p:txBody>
      </p:sp>
    </p:spTree>
    <p:extLst>
      <p:ext uri="{BB962C8B-B14F-4D97-AF65-F5344CB8AC3E}">
        <p14:creationId xmlns:p14="http://schemas.microsoft.com/office/powerpoint/2010/main" val="228466069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Goals of I/O software</a:t>
            </a:r>
            <a:endParaRPr lang="en-US" dirty="0"/>
          </a:p>
        </p:txBody>
      </p:sp>
      <p:sp>
        <p:nvSpPr>
          <p:cNvPr id="3" name="Content Placeholder 2"/>
          <p:cNvSpPr>
            <a:spLocks noGrp="1"/>
          </p:cNvSpPr>
          <p:nvPr>
            <p:ph sz="quarter" idx="1"/>
          </p:nvPr>
        </p:nvSpPr>
        <p:spPr>
          <a:xfrm>
            <a:off x="838200" y="1600200"/>
            <a:ext cx="10515600" cy="4873752"/>
          </a:xfrm>
        </p:spPr>
        <p:txBody>
          <a:bodyPr>
            <a:normAutofit/>
          </a:bodyPr>
          <a:lstStyle/>
          <a:p>
            <a:pPr algn="just">
              <a:lnSpc>
                <a:spcPct val="150000"/>
              </a:lnSpc>
            </a:pPr>
            <a:r>
              <a:rPr lang="en-US" sz="2400" b="1" dirty="0"/>
              <a:t>Device Independence: </a:t>
            </a:r>
            <a:r>
              <a:rPr lang="en-US" sz="2400" dirty="0"/>
              <a:t>Device independence enables I/O devices to be treated in a standard, uniform way. For instance, how an application can open a file on a disk without knowing what kind of disk it is, and how new disks and other devices can be added to a computer without the operating system being disrupted.</a:t>
            </a:r>
          </a:p>
          <a:p>
            <a:pPr algn="just">
              <a:lnSpc>
                <a:spcPct val="160000"/>
              </a:lnSpc>
            </a:pPr>
            <a:endParaRPr lang="en-US" sz="2000" dirty="0"/>
          </a:p>
          <a:p>
            <a:pPr marL="0" indent="0" algn="just">
              <a:lnSpc>
                <a:spcPct val="160000"/>
              </a:lnSpc>
              <a:buNone/>
            </a:pPr>
            <a:r>
              <a:rPr lang="en-US" sz="2000" dirty="0"/>
              <a:t>    </a:t>
            </a:r>
            <a:endParaRPr lang="en-US" dirty="0"/>
          </a:p>
        </p:txBody>
      </p:sp>
    </p:spTree>
    <p:extLst>
      <p:ext uri="{BB962C8B-B14F-4D97-AF65-F5344CB8AC3E}">
        <p14:creationId xmlns:p14="http://schemas.microsoft.com/office/powerpoint/2010/main" val="43661121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Goals of I/O software</a:t>
            </a:r>
          </a:p>
        </p:txBody>
      </p:sp>
      <p:sp>
        <p:nvSpPr>
          <p:cNvPr id="3" name="Content Placeholder 2"/>
          <p:cNvSpPr>
            <a:spLocks noGrp="1"/>
          </p:cNvSpPr>
          <p:nvPr>
            <p:ph sz="quarter" idx="1"/>
          </p:nvPr>
        </p:nvSpPr>
        <p:spPr>
          <a:xfrm>
            <a:off x="838200" y="1600200"/>
            <a:ext cx="10515600" cy="4873752"/>
          </a:xfrm>
        </p:spPr>
        <p:txBody>
          <a:bodyPr>
            <a:normAutofit lnSpcReduction="10000"/>
          </a:bodyPr>
          <a:lstStyle/>
          <a:p>
            <a:pPr algn="just">
              <a:lnSpc>
                <a:spcPct val="150000"/>
              </a:lnSpc>
            </a:pPr>
            <a:r>
              <a:rPr lang="en-US" sz="2400" b="1" dirty="0"/>
              <a:t>Buffering: </a:t>
            </a:r>
            <a:r>
              <a:rPr lang="en-US" sz="2400" dirty="0"/>
              <a:t> A buffer is a memory area that stores data while they are transferred between two devices or between a device and an application. </a:t>
            </a:r>
          </a:p>
          <a:p>
            <a:pPr marL="0" indent="0" algn="just">
              <a:lnSpc>
                <a:spcPct val="150000"/>
              </a:lnSpc>
              <a:buNone/>
            </a:pPr>
            <a:r>
              <a:rPr lang="en-US" sz="2400" b="1" dirty="0"/>
              <a:t>   Buffering is done for the following reasons </a:t>
            </a:r>
          </a:p>
          <a:p>
            <a:pPr marL="0" indent="0" algn="just">
              <a:lnSpc>
                <a:spcPct val="150000"/>
              </a:lnSpc>
              <a:buNone/>
            </a:pPr>
            <a:r>
              <a:rPr lang="en-US" sz="2400" dirty="0"/>
              <a:t>   One reason is to cope with a speed mismatch between the  </a:t>
            </a:r>
          </a:p>
          <a:p>
            <a:pPr marL="0" indent="0" algn="just">
              <a:lnSpc>
                <a:spcPct val="150000"/>
              </a:lnSpc>
              <a:buNone/>
            </a:pPr>
            <a:r>
              <a:rPr lang="en-US" sz="2400" dirty="0"/>
              <a:t>   producer and consumer of a data stream. </a:t>
            </a:r>
          </a:p>
          <a:p>
            <a:pPr algn="just">
              <a:lnSpc>
                <a:spcPct val="150000"/>
              </a:lnSpc>
            </a:pPr>
            <a:r>
              <a:rPr lang="en-US" sz="2400" b="1" dirty="0"/>
              <a:t>Error Handling: </a:t>
            </a:r>
            <a:r>
              <a:rPr lang="en-US" sz="2400" dirty="0"/>
              <a:t>An operating system that uses protected memory can guard against many kinds of hardware and application errors. There are several aspects to error handling including: Detection, correction and reporting</a:t>
            </a:r>
          </a:p>
          <a:p>
            <a:pPr algn="just">
              <a:lnSpc>
                <a:spcPct val="150000"/>
              </a:lnSpc>
            </a:pPr>
            <a:endParaRPr lang="en-US" sz="2000" dirty="0"/>
          </a:p>
          <a:p>
            <a:pPr algn="just">
              <a:lnSpc>
                <a:spcPct val="150000"/>
              </a:lnSpc>
            </a:pPr>
            <a:endParaRPr lang="en-US" sz="2000" dirty="0"/>
          </a:p>
          <a:p>
            <a:endParaRPr lang="en-US" dirty="0"/>
          </a:p>
          <a:p>
            <a:endParaRPr lang="en-US" dirty="0"/>
          </a:p>
        </p:txBody>
      </p:sp>
    </p:spTree>
    <p:extLst>
      <p:ext uri="{BB962C8B-B14F-4D97-AF65-F5344CB8AC3E}">
        <p14:creationId xmlns:p14="http://schemas.microsoft.com/office/powerpoint/2010/main" val="82578007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Interrupt </a:t>
            </a:r>
            <a:endParaRPr lang="en-US" dirty="0"/>
          </a:p>
        </p:txBody>
      </p:sp>
      <p:sp>
        <p:nvSpPr>
          <p:cNvPr id="3" name="Content Placeholder 2"/>
          <p:cNvSpPr>
            <a:spLocks noGrp="1"/>
          </p:cNvSpPr>
          <p:nvPr>
            <p:ph sz="quarter" idx="1"/>
          </p:nvPr>
        </p:nvSpPr>
        <p:spPr>
          <a:xfrm>
            <a:off x="838200" y="1600200"/>
            <a:ext cx="10515600" cy="4873752"/>
          </a:xfrm>
        </p:spPr>
        <p:txBody>
          <a:bodyPr/>
          <a:lstStyle/>
          <a:p>
            <a:pPr algn="just">
              <a:lnSpc>
                <a:spcPct val="100000"/>
              </a:lnSpc>
            </a:pPr>
            <a:r>
              <a:rPr lang="en-US" sz="2400" b="1" dirty="0"/>
              <a:t>Interrupt:</a:t>
            </a:r>
            <a:r>
              <a:rPr lang="en-US" sz="2400" dirty="0"/>
              <a:t> Interrupt is unusual event of disturb</a:t>
            </a:r>
          </a:p>
          <a:p>
            <a:pPr algn="just">
              <a:lnSpc>
                <a:spcPct val="100000"/>
              </a:lnSpc>
            </a:pPr>
            <a:r>
              <a:rPr lang="en-US" sz="2400" dirty="0"/>
              <a:t>The CPU hardware has a wire called the interrupt request line that the CPU senses after executing every instruction. </a:t>
            </a:r>
          </a:p>
          <a:p>
            <a:pPr algn="just">
              <a:lnSpc>
                <a:spcPct val="100000"/>
              </a:lnSpc>
            </a:pPr>
            <a:r>
              <a:rPr lang="en-US" sz="2400" dirty="0"/>
              <a:t>The CPU responds to the interrupt only after completion of the current instruction execution</a:t>
            </a:r>
          </a:p>
          <a:p>
            <a:pPr marL="731520" lvl="2" indent="0">
              <a:buNone/>
            </a:pPr>
            <a:endParaRPr lang="en-US" dirty="0"/>
          </a:p>
        </p:txBody>
      </p:sp>
    </p:spTree>
    <p:extLst>
      <p:ext uri="{BB962C8B-B14F-4D97-AF65-F5344CB8AC3E}">
        <p14:creationId xmlns:p14="http://schemas.microsoft.com/office/powerpoint/2010/main" val="397454406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Interrupt Handler</a:t>
            </a:r>
            <a:endParaRPr lang="en-US" dirty="0"/>
          </a:p>
        </p:txBody>
      </p:sp>
      <p:sp>
        <p:nvSpPr>
          <p:cNvPr id="3" name="Content Placeholder 2"/>
          <p:cNvSpPr>
            <a:spLocks noGrp="1"/>
          </p:cNvSpPr>
          <p:nvPr>
            <p:ph sz="quarter" idx="1"/>
          </p:nvPr>
        </p:nvSpPr>
        <p:spPr>
          <a:xfrm>
            <a:off x="838200" y="1600200"/>
            <a:ext cx="10515600" cy="4873752"/>
          </a:xfrm>
        </p:spPr>
        <p:txBody>
          <a:bodyPr>
            <a:normAutofit/>
          </a:bodyPr>
          <a:lstStyle/>
          <a:p>
            <a:pPr algn="just">
              <a:lnSpc>
                <a:spcPct val="100000"/>
              </a:lnSpc>
            </a:pPr>
            <a:r>
              <a:rPr lang="en-US" sz="2400" dirty="0" smtClean="0"/>
              <a:t>The </a:t>
            </a:r>
            <a:r>
              <a:rPr lang="en-US" sz="2400" dirty="0"/>
              <a:t>interrupt handler determines the cause of the interrupt and performs the necessary processing,</a:t>
            </a:r>
          </a:p>
          <a:p>
            <a:pPr algn="just">
              <a:lnSpc>
                <a:spcPct val="100000"/>
              </a:lnSpc>
            </a:pPr>
            <a:r>
              <a:rPr lang="en-US" sz="2400" dirty="0"/>
              <a:t>then executes a return from interrupt instruction to return the CPU to the execution state prior to the interrupt. </a:t>
            </a:r>
          </a:p>
          <a:p>
            <a:pPr algn="just">
              <a:lnSpc>
                <a:spcPct val="100000"/>
              </a:lnSpc>
            </a:pPr>
            <a:r>
              <a:rPr lang="en-US" sz="2400" dirty="0"/>
              <a:t>We say that the device controller raises an interrupt by asserting a signal on the interrupt request line, </a:t>
            </a:r>
          </a:p>
          <a:p>
            <a:pPr algn="just">
              <a:lnSpc>
                <a:spcPct val="100000"/>
              </a:lnSpc>
            </a:pPr>
            <a:r>
              <a:rPr lang="en-US" sz="2400" dirty="0"/>
              <a:t>then, CPU catches the interrupt and dispatches to the interrupt handler, and the handler clears the interrupt by servicing the device. </a:t>
            </a:r>
          </a:p>
          <a:p>
            <a:pPr algn="just">
              <a:lnSpc>
                <a:spcPct val="150000"/>
              </a:lnSpc>
            </a:pPr>
            <a:endParaRPr lang="en-US" sz="2000" dirty="0"/>
          </a:p>
          <a:p>
            <a:endParaRPr lang="en-US" dirty="0"/>
          </a:p>
        </p:txBody>
      </p:sp>
    </p:spTree>
    <p:extLst>
      <p:ext uri="{BB962C8B-B14F-4D97-AF65-F5344CB8AC3E}">
        <p14:creationId xmlns:p14="http://schemas.microsoft.com/office/powerpoint/2010/main" val="282595178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p:txBody>
          <a:bodyPr/>
          <a:lstStyle/>
          <a:p>
            <a:pPr algn="just">
              <a:lnSpc>
                <a:spcPct val="150000"/>
              </a:lnSpc>
            </a:pPr>
            <a:r>
              <a:rPr lang="en-US" dirty="0"/>
              <a:t>Instruction cycle with interrupt consist of three sub </a:t>
            </a:r>
            <a:r>
              <a:rPr lang="en-US" dirty="0" smtClean="0"/>
              <a:t>cycles</a:t>
            </a:r>
            <a:endParaRPr lang="en-US" dirty="0"/>
          </a:p>
          <a:p>
            <a:pPr marL="1371600" lvl="2" indent="-457200" algn="just">
              <a:lnSpc>
                <a:spcPct val="150000"/>
              </a:lnSpc>
              <a:buFont typeface="+mj-lt"/>
              <a:buAutoNum type="arabicPeriod"/>
            </a:pPr>
            <a:r>
              <a:rPr lang="en-US" sz="2400" dirty="0"/>
              <a:t>Fetch cycle</a:t>
            </a:r>
          </a:p>
          <a:p>
            <a:pPr marL="1371600" lvl="2" indent="-457200" algn="just">
              <a:lnSpc>
                <a:spcPct val="150000"/>
              </a:lnSpc>
              <a:buFont typeface="+mj-lt"/>
              <a:buAutoNum type="arabicPeriod"/>
            </a:pPr>
            <a:r>
              <a:rPr lang="en-US" sz="2400" dirty="0"/>
              <a:t>Execution cycle</a:t>
            </a:r>
          </a:p>
          <a:p>
            <a:pPr marL="1371600" lvl="2" indent="-457200" algn="just">
              <a:lnSpc>
                <a:spcPct val="150000"/>
              </a:lnSpc>
              <a:buFont typeface="+mj-lt"/>
              <a:buAutoNum type="arabicPeriod"/>
            </a:pPr>
            <a:r>
              <a:rPr lang="en-US" sz="2400" dirty="0"/>
              <a:t>Interrupt cycle</a:t>
            </a:r>
          </a:p>
          <a:p>
            <a:endParaRPr lang="en-US" dirty="0"/>
          </a:p>
        </p:txBody>
      </p:sp>
    </p:spTree>
    <p:extLst>
      <p:ext uri="{BB962C8B-B14F-4D97-AF65-F5344CB8AC3E}">
        <p14:creationId xmlns:p14="http://schemas.microsoft.com/office/powerpoint/2010/main" val="101437183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Interrupt flag/pin</a:t>
            </a:r>
            <a:endParaRPr lang="en-US" dirty="0"/>
          </a:p>
        </p:txBody>
      </p:sp>
      <p:sp>
        <p:nvSpPr>
          <p:cNvPr id="3" name="Content Placeholder 2"/>
          <p:cNvSpPr>
            <a:spLocks noGrp="1"/>
          </p:cNvSpPr>
          <p:nvPr>
            <p:ph sz="quarter" idx="1"/>
          </p:nvPr>
        </p:nvSpPr>
        <p:spPr>
          <a:xfrm>
            <a:off x="838200" y="1600200"/>
            <a:ext cx="10515600" cy="4873752"/>
          </a:xfrm>
        </p:spPr>
        <p:txBody>
          <a:bodyPr>
            <a:normAutofit/>
          </a:bodyPr>
          <a:lstStyle/>
          <a:p>
            <a:pPr algn="just">
              <a:lnSpc>
                <a:spcPct val="100000"/>
              </a:lnSpc>
            </a:pPr>
            <a:r>
              <a:rPr lang="en-US" sz="2400" dirty="0"/>
              <a:t>In the processor environment, interrupt flag is present to enable or disable the interrupt</a:t>
            </a:r>
          </a:p>
          <a:p>
            <a:pPr algn="just">
              <a:lnSpc>
                <a:spcPct val="100000"/>
              </a:lnSpc>
            </a:pPr>
            <a:r>
              <a:rPr lang="en-US" sz="2400" dirty="0"/>
              <a:t>When the INTR (interrupt) flag is in enable state, there is a need of interrupt cycle to service the interrupt</a:t>
            </a:r>
          </a:p>
          <a:p>
            <a:pPr algn="just">
              <a:lnSpc>
                <a:spcPct val="100000"/>
              </a:lnSpc>
            </a:pPr>
            <a:r>
              <a:rPr lang="en-US" sz="2400" dirty="0"/>
              <a:t>Otherwise, after completion of current instruction, the CPU fetch the next current instruction from the memory based on the program counter</a:t>
            </a:r>
          </a:p>
          <a:p>
            <a:pPr algn="just">
              <a:lnSpc>
                <a:spcPct val="100000"/>
              </a:lnSpc>
            </a:pPr>
            <a:r>
              <a:rPr lang="en-US" sz="2400" dirty="0"/>
              <a:t>In the processor, INTR pin is used. It holds the status of interrupt </a:t>
            </a:r>
          </a:p>
        </p:txBody>
      </p:sp>
    </p:spTree>
    <p:extLst>
      <p:ext uri="{BB962C8B-B14F-4D97-AF65-F5344CB8AC3E}">
        <p14:creationId xmlns:p14="http://schemas.microsoft.com/office/powerpoint/2010/main" val="413472764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p:txBody>
          <a:bodyPr>
            <a:normAutofit/>
          </a:bodyPr>
          <a:lstStyle/>
          <a:p>
            <a:pPr marL="0" indent="0" algn="ctr">
              <a:buNone/>
            </a:pPr>
            <a:endParaRPr lang="en-US" sz="3600" i="1" dirty="0"/>
          </a:p>
          <a:p>
            <a:pPr marL="0" indent="0" algn="ctr">
              <a:buNone/>
            </a:pPr>
            <a:endParaRPr lang="en-US" sz="3600" i="1" dirty="0"/>
          </a:p>
          <a:p>
            <a:pPr marL="0" indent="0" algn="ctr">
              <a:buNone/>
            </a:pPr>
            <a:r>
              <a:rPr lang="en-US" sz="4800" b="1" i="1" dirty="0" err="1" smtClean="0"/>
              <a:t>Input/Output</a:t>
            </a:r>
            <a:r>
              <a:rPr lang="en-US" sz="4800" b="1" i="1" dirty="0" smtClean="0"/>
              <a:t> </a:t>
            </a:r>
            <a:r>
              <a:rPr lang="en-US" sz="4800" b="1" i="1" dirty="0"/>
              <a:t>Hardware</a:t>
            </a:r>
          </a:p>
        </p:txBody>
      </p:sp>
    </p:spTree>
    <p:extLst>
      <p:ext uri="{BB962C8B-B14F-4D97-AF65-F5344CB8AC3E}">
        <p14:creationId xmlns:p14="http://schemas.microsoft.com/office/powerpoint/2010/main" val="94661051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Interrupt</a:t>
            </a:r>
            <a:endParaRPr lang="en-US" dirty="0"/>
          </a:p>
        </p:txBody>
      </p:sp>
      <p:sp>
        <p:nvSpPr>
          <p:cNvPr id="3" name="Content Placeholder 2"/>
          <p:cNvSpPr>
            <a:spLocks noGrp="1"/>
          </p:cNvSpPr>
          <p:nvPr>
            <p:ph sz="quarter" idx="1"/>
          </p:nvPr>
        </p:nvSpPr>
        <p:spPr/>
        <p:txBody>
          <a:bodyPr>
            <a:normAutofit/>
          </a:bodyPr>
          <a:lstStyle/>
          <a:p>
            <a:pPr algn="just">
              <a:lnSpc>
                <a:spcPct val="100000"/>
              </a:lnSpc>
            </a:pPr>
            <a:r>
              <a:rPr lang="en-US" sz="2400" dirty="0"/>
              <a:t>If any IO device wants to communicate with the CPU that device sends the signal to interrupt pin.</a:t>
            </a:r>
          </a:p>
          <a:p>
            <a:pPr algn="just">
              <a:lnSpc>
                <a:spcPct val="100000"/>
              </a:lnSpc>
            </a:pPr>
            <a:r>
              <a:rPr lang="en-US" sz="2400" dirty="0"/>
              <a:t>After completion of every instruction, the CPU reads the status of INTR pin</a:t>
            </a:r>
          </a:p>
          <a:p>
            <a:pPr algn="just">
              <a:lnSpc>
                <a:spcPct val="100000"/>
              </a:lnSpc>
            </a:pPr>
            <a:r>
              <a:rPr lang="en-US" sz="2400" dirty="0"/>
              <a:t>If the pin is 1, it means interrupt is present else interrupt is not present</a:t>
            </a:r>
          </a:p>
          <a:p>
            <a:pPr algn="just">
              <a:lnSpc>
                <a:spcPct val="100000"/>
              </a:lnSpc>
            </a:pPr>
            <a:r>
              <a:rPr lang="en-US" sz="2400" dirty="0"/>
              <a:t>When the interrupt is not present, the CPU fetch the next instruction otherwise the CPU service the request</a:t>
            </a:r>
          </a:p>
        </p:txBody>
      </p:sp>
    </p:spTree>
    <p:extLst>
      <p:ext uri="{BB962C8B-B14F-4D97-AF65-F5344CB8AC3E}">
        <p14:creationId xmlns:p14="http://schemas.microsoft.com/office/powerpoint/2010/main" val="2246823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Interrupt handling</a:t>
            </a:r>
            <a:endParaRPr lang="en-US" dirty="0"/>
          </a:p>
        </p:txBody>
      </p:sp>
      <p:sp>
        <p:nvSpPr>
          <p:cNvPr id="3" name="Content Placeholder 2"/>
          <p:cNvSpPr>
            <a:spLocks noGrp="1"/>
          </p:cNvSpPr>
          <p:nvPr>
            <p:ph sz="quarter" idx="1"/>
          </p:nvPr>
        </p:nvSpPr>
        <p:spPr>
          <a:xfrm>
            <a:off x="838200" y="1600200"/>
            <a:ext cx="10515600" cy="4873752"/>
          </a:xfrm>
        </p:spPr>
        <p:txBody>
          <a:bodyPr>
            <a:normAutofit/>
          </a:bodyPr>
          <a:lstStyle/>
          <a:p>
            <a:pPr algn="just">
              <a:lnSpc>
                <a:spcPct val="100000"/>
              </a:lnSpc>
            </a:pPr>
            <a:r>
              <a:rPr lang="en-US" sz="2400" dirty="0"/>
              <a:t>Servicing the interrupt means transfer the control from the main program to interrupt service routine and execute the interrupt subprogram while “IRET” instruction is executed</a:t>
            </a:r>
          </a:p>
          <a:p>
            <a:pPr algn="just">
              <a:lnSpc>
                <a:spcPct val="100000"/>
              </a:lnSpc>
            </a:pPr>
            <a:r>
              <a:rPr lang="en-US" sz="2400" dirty="0"/>
              <a:t>The processor supports different types of interrupts, so each interrupt is having its own subprogram</a:t>
            </a:r>
          </a:p>
          <a:p>
            <a:pPr algn="just">
              <a:lnSpc>
                <a:spcPct val="100000"/>
              </a:lnSpc>
            </a:pPr>
            <a:r>
              <a:rPr lang="en-US" sz="2400" dirty="0"/>
              <a:t>Every interrupt subprogram must be end with IRET instruction.</a:t>
            </a:r>
          </a:p>
          <a:p>
            <a:pPr algn="just">
              <a:lnSpc>
                <a:spcPct val="100000"/>
              </a:lnSpc>
            </a:pPr>
            <a:r>
              <a:rPr lang="en-US" sz="2400" dirty="0"/>
              <a:t>At the time of designing the processor. The designer develops the interrupt subprograms and keep them in the memory space and that memory part is called as “Interrupt vector table”</a:t>
            </a:r>
          </a:p>
        </p:txBody>
      </p:sp>
    </p:spTree>
    <p:extLst>
      <p:ext uri="{BB962C8B-B14F-4D97-AF65-F5344CB8AC3E}">
        <p14:creationId xmlns:p14="http://schemas.microsoft.com/office/powerpoint/2010/main" val="399095981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Interrupt handling</a:t>
            </a:r>
            <a:endParaRPr lang="en-US" dirty="0"/>
          </a:p>
        </p:txBody>
      </p:sp>
      <p:sp>
        <p:nvSpPr>
          <p:cNvPr id="3" name="Content Placeholder 2"/>
          <p:cNvSpPr>
            <a:spLocks noGrp="1"/>
          </p:cNvSpPr>
          <p:nvPr>
            <p:ph sz="quarter" idx="1"/>
          </p:nvPr>
        </p:nvSpPr>
        <p:spPr>
          <a:xfrm>
            <a:off x="838200" y="1600200"/>
            <a:ext cx="10515600" cy="4873752"/>
          </a:xfrm>
        </p:spPr>
        <p:txBody>
          <a:bodyPr>
            <a:noAutofit/>
          </a:bodyPr>
          <a:lstStyle/>
          <a:p>
            <a:pPr algn="just">
              <a:lnSpc>
                <a:spcPct val="100000"/>
              </a:lnSpc>
            </a:pPr>
            <a:r>
              <a:rPr lang="en-US" sz="2400" dirty="0"/>
              <a:t>Whenever, the CPU recognize any interrupt after completion of current instruction, it </a:t>
            </a:r>
            <a:r>
              <a:rPr lang="en-US" sz="2400" b="1" dirty="0"/>
              <a:t>push</a:t>
            </a:r>
            <a:r>
              <a:rPr lang="en-US" sz="2400" dirty="0"/>
              <a:t> the program counter value onto the stack then loads the program counter with vector address</a:t>
            </a:r>
          </a:p>
          <a:p>
            <a:pPr algn="just">
              <a:lnSpc>
                <a:spcPct val="100000"/>
              </a:lnSpc>
            </a:pPr>
            <a:r>
              <a:rPr lang="en-US" sz="2400" dirty="0"/>
              <a:t>Then the control is transferred to the interrupt subprogram. It continue the execution until “</a:t>
            </a:r>
            <a:r>
              <a:rPr lang="en-US" sz="2400" b="1" dirty="0"/>
              <a:t>IRET</a:t>
            </a:r>
            <a:r>
              <a:rPr lang="en-US" sz="2400" dirty="0"/>
              <a:t>” instruction</a:t>
            </a:r>
          </a:p>
          <a:p>
            <a:pPr algn="just">
              <a:lnSpc>
                <a:spcPct val="100000"/>
              </a:lnSpc>
            </a:pPr>
            <a:r>
              <a:rPr lang="en-US" sz="2400" dirty="0"/>
              <a:t>Whenever “IRET” instruction is executed by the processor. It invokes the </a:t>
            </a:r>
            <a:r>
              <a:rPr lang="en-US" sz="2400" b="1" dirty="0"/>
              <a:t>pop</a:t>
            </a:r>
            <a:r>
              <a:rPr lang="en-US" sz="2400" dirty="0"/>
              <a:t> operation to restore the program counter with return address</a:t>
            </a:r>
          </a:p>
          <a:p>
            <a:pPr algn="just">
              <a:lnSpc>
                <a:spcPct val="100000"/>
              </a:lnSpc>
            </a:pPr>
            <a:r>
              <a:rPr lang="en-US" sz="2400" dirty="0"/>
              <a:t>Now the CPU is fetching the next instruction from the main memory</a:t>
            </a:r>
          </a:p>
          <a:p>
            <a:pPr algn="just">
              <a:lnSpc>
                <a:spcPct val="100000"/>
              </a:lnSpc>
            </a:pPr>
            <a:r>
              <a:rPr lang="en-US" sz="2400" dirty="0"/>
              <a:t>The entry point/address of interrupt subprogram is called </a:t>
            </a:r>
            <a:r>
              <a:rPr lang="en-US" sz="2400" b="1" dirty="0"/>
              <a:t>vector address</a:t>
            </a:r>
          </a:p>
        </p:txBody>
      </p:sp>
    </p:spTree>
    <p:extLst>
      <p:ext uri="{BB962C8B-B14F-4D97-AF65-F5344CB8AC3E}">
        <p14:creationId xmlns:p14="http://schemas.microsoft.com/office/powerpoint/2010/main" val="246230385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00026"/>
            <a:ext cx="10515600" cy="891306"/>
          </a:xfrm>
        </p:spPr>
        <p:txBody>
          <a:bodyPr/>
          <a:lstStyle/>
          <a:p>
            <a:r>
              <a:rPr lang="en-US" dirty="0" smtClean="0"/>
              <a:t>Interrupt</a:t>
            </a:r>
            <a:br>
              <a:rPr lang="en-US" dirty="0" smtClean="0"/>
            </a:br>
            <a:r>
              <a:rPr lang="en-US" dirty="0" smtClean="0"/>
              <a:t>handling</a:t>
            </a:r>
            <a:endParaRPr lang="en-US" dirty="0"/>
          </a:p>
        </p:txBody>
      </p:sp>
      <p:pic>
        <p:nvPicPr>
          <p:cNvPr id="4" name="Content Placeholder 4"/>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3086100" y="0"/>
            <a:ext cx="9105900" cy="7002566"/>
          </a:xfrm>
        </p:spPr>
      </p:pic>
    </p:spTree>
    <p:extLst>
      <p:ext uri="{BB962C8B-B14F-4D97-AF65-F5344CB8AC3E}">
        <p14:creationId xmlns:p14="http://schemas.microsoft.com/office/powerpoint/2010/main" val="122411912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Device Drivers</a:t>
            </a:r>
            <a:endParaRPr lang="en-US" dirty="0"/>
          </a:p>
        </p:txBody>
      </p:sp>
      <p:sp>
        <p:nvSpPr>
          <p:cNvPr id="3" name="Content Placeholder 2"/>
          <p:cNvSpPr>
            <a:spLocks noGrp="1"/>
          </p:cNvSpPr>
          <p:nvPr>
            <p:ph sz="quarter" idx="1"/>
          </p:nvPr>
        </p:nvSpPr>
        <p:spPr>
          <a:xfrm>
            <a:off x="838200" y="1600200"/>
            <a:ext cx="10515600" cy="4873752"/>
          </a:xfrm>
        </p:spPr>
        <p:txBody>
          <a:bodyPr>
            <a:normAutofit/>
          </a:bodyPr>
          <a:lstStyle/>
          <a:p>
            <a:pPr algn="just">
              <a:lnSpc>
                <a:spcPct val="100000"/>
              </a:lnSpc>
            </a:pPr>
            <a:r>
              <a:rPr lang="en-US" sz="2400" dirty="0"/>
              <a:t>A device driver is a program that controls a particular type of device that is attached to user computer. There are device drivers for printers, displays, CD-ROM readers, hard disk and so on</a:t>
            </a:r>
          </a:p>
          <a:p>
            <a:pPr algn="just">
              <a:lnSpc>
                <a:spcPct val="100000"/>
              </a:lnSpc>
            </a:pPr>
            <a:r>
              <a:rPr lang="en-US" sz="2400" dirty="0"/>
              <a:t> A driver provides a software interface to hardware devices, enabling operating systems and other computer programs to access hardware functions without needing to know precise details of the hardware being used.</a:t>
            </a:r>
          </a:p>
        </p:txBody>
      </p:sp>
    </p:spTree>
    <p:extLst>
      <p:ext uri="{BB962C8B-B14F-4D97-AF65-F5344CB8AC3E}">
        <p14:creationId xmlns:p14="http://schemas.microsoft.com/office/powerpoint/2010/main" val="249410289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Device driver</a:t>
            </a:r>
            <a:endParaRPr lang="en-US" dirty="0"/>
          </a:p>
        </p:txBody>
      </p:sp>
      <p:sp>
        <p:nvSpPr>
          <p:cNvPr id="3" name="Content Placeholder 2"/>
          <p:cNvSpPr>
            <a:spLocks noGrp="1"/>
          </p:cNvSpPr>
          <p:nvPr>
            <p:ph sz="quarter" idx="1"/>
          </p:nvPr>
        </p:nvSpPr>
        <p:spPr>
          <a:xfrm>
            <a:off x="838200" y="1600200"/>
            <a:ext cx="10515600" cy="4873752"/>
          </a:xfrm>
        </p:spPr>
        <p:txBody>
          <a:bodyPr/>
          <a:lstStyle/>
          <a:p>
            <a:pPr algn="just">
              <a:lnSpc>
                <a:spcPct val="100000"/>
              </a:lnSpc>
            </a:pPr>
            <a:r>
              <a:rPr lang="en-US" sz="2400" dirty="0"/>
              <a:t>Writing a device driver requires an in-depth understanding of how the hardware and the software works for a given platform function. Because drivers require low-level access to hardware functions in order to operate, drivers typically operate in a highly privileged environment </a:t>
            </a:r>
          </a:p>
          <a:p>
            <a:pPr algn="just">
              <a:lnSpc>
                <a:spcPct val="100000"/>
              </a:lnSpc>
            </a:pPr>
            <a:r>
              <a:rPr lang="en-US" sz="2400" dirty="0"/>
              <a:t>A driver is software that allows your computer to communicate with hardware or devices. </a:t>
            </a:r>
          </a:p>
          <a:p>
            <a:pPr algn="just">
              <a:lnSpc>
                <a:spcPct val="100000"/>
              </a:lnSpc>
            </a:pPr>
            <a:r>
              <a:rPr lang="en-US" sz="2400" dirty="0"/>
              <a:t>Without drivers, the hardware you connect to your computer—for example, a video card or a printer—won't work properly.</a:t>
            </a:r>
          </a:p>
          <a:p>
            <a:pPr algn="just">
              <a:lnSpc>
                <a:spcPct val="150000"/>
              </a:lnSpc>
            </a:pPr>
            <a:endParaRPr lang="en-US" sz="2000" dirty="0"/>
          </a:p>
          <a:p>
            <a:pPr algn="just">
              <a:lnSpc>
                <a:spcPct val="150000"/>
              </a:lnSpc>
            </a:pPr>
            <a:endParaRPr lang="en-US" sz="2000" dirty="0"/>
          </a:p>
          <a:p>
            <a:pPr algn="just">
              <a:lnSpc>
                <a:spcPct val="150000"/>
              </a:lnSpc>
            </a:pPr>
            <a:endParaRPr lang="en-US" sz="2000" dirty="0"/>
          </a:p>
          <a:p>
            <a:pPr algn="just">
              <a:lnSpc>
                <a:spcPct val="150000"/>
              </a:lnSpc>
            </a:pPr>
            <a:endParaRPr lang="en-US" sz="2000" dirty="0"/>
          </a:p>
          <a:p>
            <a:endParaRPr lang="en-US" dirty="0"/>
          </a:p>
        </p:txBody>
      </p:sp>
    </p:spTree>
    <p:extLst>
      <p:ext uri="{BB962C8B-B14F-4D97-AF65-F5344CB8AC3E}">
        <p14:creationId xmlns:p14="http://schemas.microsoft.com/office/powerpoint/2010/main" val="88315704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Device driver</a:t>
            </a:r>
            <a:endParaRPr lang="en-US" dirty="0"/>
          </a:p>
        </p:txBody>
      </p:sp>
      <p:sp>
        <p:nvSpPr>
          <p:cNvPr id="3" name="Content Placeholder 2"/>
          <p:cNvSpPr>
            <a:spLocks noGrp="1"/>
          </p:cNvSpPr>
          <p:nvPr>
            <p:ph sz="quarter" idx="1"/>
          </p:nvPr>
        </p:nvSpPr>
        <p:spPr>
          <a:xfrm>
            <a:off x="838200" y="1600200"/>
            <a:ext cx="10515600" cy="4873752"/>
          </a:xfrm>
        </p:spPr>
        <p:txBody>
          <a:bodyPr>
            <a:normAutofit/>
          </a:bodyPr>
          <a:lstStyle/>
          <a:p>
            <a:pPr algn="just">
              <a:lnSpc>
                <a:spcPct val="150000"/>
              </a:lnSpc>
            </a:pPr>
            <a:r>
              <a:rPr lang="en-US" sz="2400" dirty="0"/>
              <a:t>A driver typically communicates with the device through the computer bus or communications subsystem to which the hardware connects.</a:t>
            </a:r>
          </a:p>
          <a:p>
            <a:pPr algn="just">
              <a:lnSpc>
                <a:spcPct val="150000"/>
              </a:lnSpc>
            </a:pPr>
            <a:r>
              <a:rPr lang="en-US" sz="2400" dirty="0"/>
              <a:t>Drivers are hardware-dependent and operating-system-specific.</a:t>
            </a:r>
          </a:p>
        </p:txBody>
      </p:sp>
    </p:spTree>
    <p:extLst>
      <p:ext uri="{BB962C8B-B14F-4D97-AF65-F5344CB8AC3E}">
        <p14:creationId xmlns:p14="http://schemas.microsoft.com/office/powerpoint/2010/main" val="273416429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Purpose of device drivers</a:t>
            </a:r>
            <a:endParaRPr lang="en-US" dirty="0"/>
          </a:p>
        </p:txBody>
      </p:sp>
      <p:sp>
        <p:nvSpPr>
          <p:cNvPr id="3" name="Content Placeholder 2"/>
          <p:cNvSpPr>
            <a:spLocks noGrp="1"/>
          </p:cNvSpPr>
          <p:nvPr>
            <p:ph sz="quarter" idx="1"/>
          </p:nvPr>
        </p:nvSpPr>
        <p:spPr>
          <a:xfrm>
            <a:off x="838200" y="1600200"/>
            <a:ext cx="10515600" cy="4873752"/>
          </a:xfrm>
        </p:spPr>
        <p:txBody>
          <a:bodyPr>
            <a:normAutofit/>
          </a:bodyPr>
          <a:lstStyle/>
          <a:p>
            <a:pPr algn="just">
              <a:lnSpc>
                <a:spcPct val="100000"/>
              </a:lnSpc>
            </a:pPr>
            <a:r>
              <a:rPr lang="en-US" sz="2400" dirty="0"/>
              <a:t>Device drivers simplify programming by acting as translator between a hardware device and the applications or operating systems that use it. </a:t>
            </a:r>
          </a:p>
          <a:p>
            <a:pPr algn="just">
              <a:lnSpc>
                <a:spcPct val="100000"/>
              </a:lnSpc>
            </a:pPr>
            <a:r>
              <a:rPr lang="en-US" sz="2400" dirty="0"/>
              <a:t>Programmers can write the higher-level application code independently of whatever specific hardware the end-user is using.</a:t>
            </a:r>
          </a:p>
          <a:p>
            <a:pPr algn="just">
              <a:lnSpc>
                <a:spcPct val="100000"/>
              </a:lnSpc>
            </a:pPr>
            <a:r>
              <a:rPr lang="en-US" sz="2400" dirty="0"/>
              <a:t>For example, a high-level application for interacting with a serial port may simply have two functions for "send data" and "receive data". At a lower level, a device driver implementing these functions would communicate to the particular serial port controller installed on a user's computer. </a:t>
            </a:r>
          </a:p>
        </p:txBody>
      </p:sp>
    </p:spTree>
    <p:extLst>
      <p:ext uri="{BB962C8B-B14F-4D97-AF65-F5344CB8AC3E}">
        <p14:creationId xmlns:p14="http://schemas.microsoft.com/office/powerpoint/2010/main" val="64054480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Device driver has two parts</a:t>
            </a:r>
            <a:endParaRPr lang="en-US" dirty="0"/>
          </a:p>
        </p:txBody>
      </p:sp>
      <p:sp>
        <p:nvSpPr>
          <p:cNvPr id="3" name="Content Placeholder 2"/>
          <p:cNvSpPr>
            <a:spLocks noGrp="1"/>
          </p:cNvSpPr>
          <p:nvPr>
            <p:ph sz="quarter" idx="1"/>
          </p:nvPr>
        </p:nvSpPr>
        <p:spPr/>
        <p:txBody>
          <a:bodyPr>
            <a:normAutofit/>
          </a:bodyPr>
          <a:lstStyle/>
          <a:p>
            <a:pPr algn="just">
              <a:lnSpc>
                <a:spcPct val="100000"/>
              </a:lnSpc>
            </a:pPr>
            <a:r>
              <a:rPr lang="en-US" sz="2400" b="1" dirty="0"/>
              <a:t>Device specific: </a:t>
            </a:r>
            <a:r>
              <a:rPr lang="en-US" sz="2400" dirty="0"/>
              <a:t>This portion of a device remains the same across all operating system and is more about understanding and decoding the device data than software programming. A data sheet for a device is a document with technical details of the device, including its operation, performance, programming etc</a:t>
            </a:r>
          </a:p>
          <a:p>
            <a:pPr algn="just">
              <a:lnSpc>
                <a:spcPct val="100000"/>
              </a:lnSpc>
            </a:pPr>
            <a:r>
              <a:rPr lang="en-US" sz="2400" b="1" dirty="0"/>
              <a:t>OS specific: </a:t>
            </a:r>
            <a:r>
              <a:rPr lang="en-US" sz="2400" dirty="0"/>
              <a:t>this portion is tightly coupled with the OS mechanisms of user interfaces thus differentiates a linux device driver from windows device driver</a:t>
            </a:r>
          </a:p>
        </p:txBody>
      </p:sp>
    </p:spTree>
    <p:extLst>
      <p:ext uri="{BB962C8B-B14F-4D97-AF65-F5344CB8AC3E}">
        <p14:creationId xmlns:p14="http://schemas.microsoft.com/office/powerpoint/2010/main" val="33742852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General classification of device driver</a:t>
            </a:r>
            <a:endParaRPr lang="en-US" dirty="0"/>
          </a:p>
        </p:txBody>
      </p:sp>
      <p:sp>
        <p:nvSpPr>
          <p:cNvPr id="3" name="Content Placeholder 2"/>
          <p:cNvSpPr>
            <a:spLocks noGrp="1"/>
          </p:cNvSpPr>
          <p:nvPr>
            <p:ph sz="quarter" idx="1"/>
          </p:nvPr>
        </p:nvSpPr>
        <p:spPr/>
        <p:txBody>
          <a:bodyPr>
            <a:normAutofit/>
          </a:bodyPr>
          <a:lstStyle/>
          <a:p>
            <a:pPr>
              <a:lnSpc>
                <a:spcPct val="100000"/>
              </a:lnSpc>
            </a:pPr>
            <a:r>
              <a:rPr lang="en-US" sz="2400" dirty="0"/>
              <a:t>Serial port drivers</a:t>
            </a:r>
          </a:p>
          <a:p>
            <a:pPr>
              <a:lnSpc>
                <a:spcPct val="100000"/>
              </a:lnSpc>
            </a:pPr>
            <a:r>
              <a:rPr lang="en-US" sz="2400" dirty="0"/>
              <a:t>Network device drivers</a:t>
            </a:r>
          </a:p>
          <a:p>
            <a:pPr>
              <a:lnSpc>
                <a:spcPct val="100000"/>
              </a:lnSpc>
            </a:pPr>
            <a:r>
              <a:rPr lang="en-US" sz="2400" dirty="0"/>
              <a:t>Flash</a:t>
            </a:r>
          </a:p>
          <a:p>
            <a:pPr>
              <a:lnSpc>
                <a:spcPct val="100000"/>
              </a:lnSpc>
            </a:pPr>
            <a:r>
              <a:rPr lang="en-US" sz="2400" dirty="0"/>
              <a:t>Bus driver</a:t>
            </a:r>
          </a:p>
        </p:txBody>
      </p:sp>
    </p:spTree>
    <p:extLst>
      <p:ext uri="{BB962C8B-B14F-4D97-AF65-F5344CB8AC3E}">
        <p14:creationId xmlns:p14="http://schemas.microsoft.com/office/powerpoint/2010/main" val="413925066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I/O DEVICE</a:t>
            </a:r>
            <a:endParaRPr lang="en-US" dirty="0"/>
          </a:p>
        </p:txBody>
      </p:sp>
      <p:sp>
        <p:nvSpPr>
          <p:cNvPr id="3" name="Content Placeholder 2"/>
          <p:cNvSpPr>
            <a:spLocks noGrp="1"/>
          </p:cNvSpPr>
          <p:nvPr>
            <p:ph sz="quarter" idx="1"/>
          </p:nvPr>
        </p:nvSpPr>
        <p:spPr/>
        <p:txBody>
          <a:bodyPr/>
          <a:lstStyle/>
          <a:p>
            <a:endParaRPr lang="en-US" dirty="0" smtClean="0"/>
          </a:p>
          <a:p>
            <a:pPr marL="0" indent="0">
              <a:buNone/>
            </a:pPr>
            <a:r>
              <a:rPr lang="en-US" dirty="0" smtClean="0"/>
              <a:t>I/O Device are of two types</a:t>
            </a:r>
          </a:p>
          <a:p>
            <a:pPr marL="0" indent="0">
              <a:buNone/>
            </a:pPr>
            <a:endParaRPr lang="en-US" dirty="0"/>
          </a:p>
          <a:p>
            <a:pPr marL="514350" indent="-514350">
              <a:buFont typeface="+mj-lt"/>
              <a:buAutoNum type="arabicPeriod"/>
            </a:pPr>
            <a:r>
              <a:rPr lang="en-US" dirty="0" smtClean="0"/>
              <a:t>Block Device</a:t>
            </a:r>
          </a:p>
          <a:p>
            <a:pPr marL="514350" indent="-514350">
              <a:buFont typeface="+mj-lt"/>
              <a:buAutoNum type="arabicPeriod"/>
            </a:pPr>
            <a:endParaRPr lang="en-US" dirty="0"/>
          </a:p>
          <a:p>
            <a:pPr marL="514350" indent="-514350">
              <a:buFont typeface="+mj-lt"/>
              <a:buAutoNum type="arabicPeriod"/>
            </a:pPr>
            <a:r>
              <a:rPr lang="en-US" dirty="0" smtClean="0"/>
              <a:t>Character Device</a:t>
            </a:r>
            <a:endParaRPr lang="en-US" dirty="0"/>
          </a:p>
        </p:txBody>
      </p:sp>
    </p:spTree>
    <p:extLst>
      <p:ext uri="{BB962C8B-B14F-4D97-AF65-F5344CB8AC3E}">
        <p14:creationId xmlns:p14="http://schemas.microsoft.com/office/powerpoint/2010/main" val="216758582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Device independent I/O software</a:t>
            </a:r>
            <a:endParaRPr lang="en-US" dirty="0"/>
          </a:p>
        </p:txBody>
      </p:sp>
      <p:sp>
        <p:nvSpPr>
          <p:cNvPr id="3" name="Content Placeholder 2"/>
          <p:cNvSpPr>
            <a:spLocks noGrp="1"/>
          </p:cNvSpPr>
          <p:nvPr>
            <p:ph sz="quarter" idx="1"/>
          </p:nvPr>
        </p:nvSpPr>
        <p:spPr>
          <a:xfrm>
            <a:off x="838200" y="1600200"/>
            <a:ext cx="10515600" cy="4873752"/>
          </a:xfrm>
        </p:spPr>
        <p:txBody>
          <a:bodyPr>
            <a:noAutofit/>
          </a:bodyPr>
          <a:lstStyle/>
          <a:p>
            <a:pPr algn="just">
              <a:lnSpc>
                <a:spcPct val="100000"/>
              </a:lnSpc>
            </a:pPr>
            <a:r>
              <a:rPr lang="en-US" sz="2400" dirty="0"/>
              <a:t>The device independent code contains most of the I/O functionality, but not most of the code since there are many drivers</a:t>
            </a:r>
          </a:p>
          <a:p>
            <a:pPr algn="just">
              <a:lnSpc>
                <a:spcPct val="100000"/>
              </a:lnSpc>
            </a:pPr>
            <a:r>
              <a:rPr lang="en-US" sz="2400" dirty="0"/>
              <a:t>All drivers do the same thing in slightly different ways due to slightly different controllers</a:t>
            </a:r>
          </a:p>
          <a:p>
            <a:pPr algn="just">
              <a:lnSpc>
                <a:spcPct val="100000"/>
              </a:lnSpc>
            </a:pPr>
            <a:r>
              <a:rPr lang="en-US" sz="2400" dirty="0"/>
              <a:t>Functions of device independent I/O software</a:t>
            </a:r>
          </a:p>
          <a:p>
            <a:pPr lvl="1">
              <a:lnSpc>
                <a:spcPct val="100000"/>
              </a:lnSpc>
            </a:pPr>
            <a:r>
              <a:rPr lang="en-US" dirty="0" smtClean="0"/>
              <a:t>It provides buffering</a:t>
            </a:r>
          </a:p>
          <a:p>
            <a:pPr lvl="1">
              <a:lnSpc>
                <a:spcPct val="100000"/>
              </a:lnSpc>
            </a:pPr>
            <a:r>
              <a:rPr lang="en-US" dirty="0" smtClean="0"/>
              <a:t>Support for error reporting</a:t>
            </a:r>
          </a:p>
          <a:p>
            <a:pPr lvl="1">
              <a:lnSpc>
                <a:spcPct val="100000"/>
              </a:lnSpc>
            </a:pPr>
            <a:r>
              <a:rPr lang="en-US" dirty="0" smtClean="0"/>
              <a:t>Provides uniform interfacing for device drivers</a:t>
            </a:r>
          </a:p>
          <a:p>
            <a:pPr lvl="1">
              <a:lnSpc>
                <a:spcPct val="100000"/>
              </a:lnSpc>
            </a:pPr>
            <a:r>
              <a:rPr lang="en-US" dirty="0" smtClean="0"/>
              <a:t>Perform allocation and releasing dedicated devices</a:t>
            </a:r>
          </a:p>
          <a:p>
            <a:pPr lvl="1">
              <a:lnSpc>
                <a:spcPct val="100000"/>
              </a:lnSpc>
            </a:pPr>
            <a:r>
              <a:rPr lang="en-US" dirty="0" smtClean="0"/>
              <a:t>Software provides a device independent block size</a:t>
            </a:r>
            <a:endParaRPr lang="en-US" dirty="0"/>
          </a:p>
        </p:txBody>
      </p:sp>
    </p:spTree>
    <p:extLst>
      <p:ext uri="{BB962C8B-B14F-4D97-AF65-F5344CB8AC3E}">
        <p14:creationId xmlns:p14="http://schemas.microsoft.com/office/powerpoint/2010/main" val="347087336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buffering</a:t>
            </a:r>
            <a:endParaRPr lang="en-US" dirty="0"/>
          </a:p>
        </p:txBody>
      </p:sp>
      <p:sp>
        <p:nvSpPr>
          <p:cNvPr id="3" name="Content Placeholder 2"/>
          <p:cNvSpPr>
            <a:spLocks noGrp="1"/>
          </p:cNvSpPr>
          <p:nvPr>
            <p:ph sz="quarter" idx="1"/>
          </p:nvPr>
        </p:nvSpPr>
        <p:spPr>
          <a:xfrm>
            <a:off x="838200" y="1600200"/>
            <a:ext cx="10515600" cy="4873752"/>
          </a:xfrm>
        </p:spPr>
        <p:txBody>
          <a:bodyPr>
            <a:normAutofit/>
          </a:bodyPr>
          <a:lstStyle/>
          <a:p>
            <a:pPr algn="just">
              <a:lnSpc>
                <a:spcPct val="100000"/>
              </a:lnSpc>
            </a:pPr>
            <a:r>
              <a:rPr lang="en-US" sz="2400" b="1" dirty="0"/>
              <a:t>“Buffering”</a:t>
            </a:r>
            <a:r>
              <a:rPr lang="en-US" sz="2400" dirty="0"/>
              <a:t> is a technique by which the device manager can keep slower I/O devices busy during times when a process is not requiring I/O operations</a:t>
            </a:r>
          </a:p>
          <a:p>
            <a:pPr algn="just">
              <a:lnSpc>
                <a:spcPct val="100000"/>
              </a:lnSpc>
            </a:pPr>
            <a:r>
              <a:rPr lang="en-US" sz="2400" b="1" dirty="0"/>
              <a:t>Input buffering:</a:t>
            </a:r>
            <a:r>
              <a:rPr lang="en-US" sz="2400" dirty="0"/>
              <a:t> is a technique of having the input device read information into the primary memory before the process requests it</a:t>
            </a:r>
          </a:p>
          <a:p>
            <a:pPr algn="just">
              <a:lnSpc>
                <a:spcPct val="100000"/>
              </a:lnSpc>
            </a:pPr>
            <a:r>
              <a:rPr lang="en-US" sz="2400" b="1" dirty="0"/>
              <a:t>Output buffering: </a:t>
            </a:r>
            <a:r>
              <a:rPr lang="en-US" sz="2400" dirty="0"/>
              <a:t>is the technique of saving information in memory and then writing to the device while the process continues execution</a:t>
            </a:r>
          </a:p>
        </p:txBody>
      </p:sp>
    </p:spTree>
    <p:extLst>
      <p:ext uri="{BB962C8B-B14F-4D97-AF65-F5344CB8AC3E}">
        <p14:creationId xmlns:p14="http://schemas.microsoft.com/office/powerpoint/2010/main" val="348441404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7467600" cy="1477962"/>
          </a:xfrm>
        </p:spPr>
        <p:txBody>
          <a:bodyPr/>
          <a:lstStyle/>
          <a:p>
            <a:r>
              <a:rPr lang="en-US" dirty="0" smtClean="0"/>
              <a:t>Types of I/O buffering schemes</a:t>
            </a:r>
            <a:endParaRPr lang="en-US" dirty="0"/>
          </a:p>
        </p:txBody>
      </p:sp>
      <p:sp>
        <p:nvSpPr>
          <p:cNvPr id="3" name="Content Placeholder 2"/>
          <p:cNvSpPr>
            <a:spLocks noGrp="1"/>
          </p:cNvSpPr>
          <p:nvPr>
            <p:ph sz="quarter" idx="1"/>
          </p:nvPr>
        </p:nvSpPr>
        <p:spPr/>
        <p:txBody>
          <a:bodyPr/>
          <a:lstStyle/>
          <a:p>
            <a:pPr>
              <a:lnSpc>
                <a:spcPct val="150000"/>
              </a:lnSpc>
            </a:pPr>
            <a:r>
              <a:rPr lang="en-US" dirty="0" smtClean="0"/>
              <a:t>Single buffering</a:t>
            </a:r>
          </a:p>
          <a:p>
            <a:pPr>
              <a:lnSpc>
                <a:spcPct val="150000"/>
              </a:lnSpc>
            </a:pPr>
            <a:r>
              <a:rPr lang="en-US" dirty="0" smtClean="0"/>
              <a:t>Double buffering</a:t>
            </a:r>
          </a:p>
          <a:p>
            <a:pPr>
              <a:lnSpc>
                <a:spcPct val="150000"/>
              </a:lnSpc>
            </a:pPr>
            <a:r>
              <a:rPr lang="en-US" dirty="0" smtClean="0"/>
              <a:t>Circular buffering</a:t>
            </a:r>
          </a:p>
          <a:p>
            <a:pPr>
              <a:lnSpc>
                <a:spcPct val="150000"/>
              </a:lnSpc>
            </a:pPr>
            <a:r>
              <a:rPr lang="en-US" dirty="0" smtClean="0"/>
              <a:t>No buffering</a:t>
            </a:r>
            <a:endParaRPr lang="en-US" dirty="0"/>
          </a:p>
        </p:txBody>
      </p:sp>
    </p:spTree>
    <p:extLst>
      <p:ext uri="{BB962C8B-B14F-4D97-AF65-F5344CB8AC3E}">
        <p14:creationId xmlns:p14="http://schemas.microsoft.com/office/powerpoint/2010/main" val="410044115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22600" y="1511300"/>
            <a:ext cx="6172200" cy="1894362"/>
          </a:xfrm>
        </p:spPr>
        <p:txBody>
          <a:bodyPr>
            <a:normAutofit/>
          </a:bodyPr>
          <a:lstStyle/>
          <a:p>
            <a:r>
              <a:rPr lang="en-US" sz="4000" dirty="0"/>
              <a:t>File Management</a:t>
            </a:r>
          </a:p>
        </p:txBody>
      </p:sp>
      <p:pic>
        <p:nvPicPr>
          <p:cNvPr id="4" name="Picture 3" descr="C:\Users\chandan\Desktop\alumni-meet-parul-university.jpg"/>
          <p:cNvPicPr>
            <a:picLocks noChangeAspect="1" noChangeArrowheads="1"/>
          </p:cNvPicPr>
          <p:nvPr/>
        </p:nvPicPr>
        <p:blipFill>
          <a:blip r:embed="rId2"/>
          <a:srcRect/>
          <a:stretch>
            <a:fillRect/>
          </a:stretch>
        </p:blipFill>
        <p:spPr bwMode="auto">
          <a:xfrm>
            <a:off x="7972426" y="1"/>
            <a:ext cx="2695575" cy="904875"/>
          </a:xfrm>
          <a:prstGeom prst="rect">
            <a:avLst/>
          </a:prstGeom>
          <a:noFill/>
        </p:spPr>
      </p:pic>
    </p:spTree>
    <p:extLst>
      <p:ext uri="{BB962C8B-B14F-4D97-AF65-F5344CB8AC3E}">
        <p14:creationId xmlns:p14="http://schemas.microsoft.com/office/powerpoint/2010/main" val="198189624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Basic File Concept</a:t>
            </a:r>
            <a:endParaRPr lang="en-US" dirty="0"/>
          </a:p>
        </p:txBody>
      </p:sp>
      <p:sp>
        <p:nvSpPr>
          <p:cNvPr id="3" name="Content Placeholder 2"/>
          <p:cNvSpPr>
            <a:spLocks noGrp="1"/>
          </p:cNvSpPr>
          <p:nvPr>
            <p:ph sz="quarter" idx="1"/>
          </p:nvPr>
        </p:nvSpPr>
        <p:spPr>
          <a:xfrm>
            <a:off x="838200" y="1600200"/>
            <a:ext cx="10515600" cy="4873752"/>
          </a:xfrm>
        </p:spPr>
        <p:txBody>
          <a:bodyPr>
            <a:noAutofit/>
          </a:bodyPr>
          <a:lstStyle/>
          <a:p>
            <a:pPr algn="just">
              <a:lnSpc>
                <a:spcPct val="100000"/>
              </a:lnSpc>
            </a:pPr>
            <a:r>
              <a:rPr lang="en-US" sz="2400" dirty="0"/>
              <a:t>Permanent storage of  information and data is a File</a:t>
            </a:r>
          </a:p>
          <a:p>
            <a:pPr algn="just">
              <a:lnSpc>
                <a:spcPct val="100000"/>
              </a:lnSpc>
            </a:pPr>
            <a:r>
              <a:rPr lang="en-US" sz="2400" dirty="0"/>
              <a:t>File is any organized information and stored within the secondary storage</a:t>
            </a:r>
          </a:p>
          <a:p>
            <a:pPr algn="just">
              <a:lnSpc>
                <a:spcPct val="100000"/>
              </a:lnSpc>
            </a:pPr>
            <a:r>
              <a:rPr lang="en-US" sz="2400" dirty="0"/>
              <a:t>File provides an easy means of information sharing</a:t>
            </a:r>
          </a:p>
          <a:p>
            <a:pPr algn="just">
              <a:lnSpc>
                <a:spcPct val="100000"/>
              </a:lnSpc>
            </a:pPr>
            <a:r>
              <a:rPr lang="en-US" sz="2400" dirty="0"/>
              <a:t>The operating system is not interested in the information stored in the files, operating system maps files with physical devices</a:t>
            </a:r>
          </a:p>
          <a:p>
            <a:pPr algn="just">
              <a:lnSpc>
                <a:spcPct val="100000"/>
              </a:lnSpc>
            </a:pPr>
            <a:r>
              <a:rPr lang="en-US" sz="2400" dirty="0"/>
              <a:t>A program which user prepare is a file. File represents program and data</a:t>
            </a:r>
          </a:p>
          <a:p>
            <a:pPr algn="just">
              <a:lnSpc>
                <a:spcPct val="100000"/>
              </a:lnSpc>
            </a:pPr>
            <a:r>
              <a:rPr lang="en-US" sz="2400" dirty="0"/>
              <a:t>File contains various types of data like source program, object program, text and numeric data, images, graphs, sounds, payroll records etc.</a:t>
            </a:r>
            <a:endParaRPr lang="en-US" sz="3200" dirty="0"/>
          </a:p>
        </p:txBody>
      </p:sp>
    </p:spTree>
    <p:extLst>
      <p:ext uri="{BB962C8B-B14F-4D97-AF65-F5344CB8AC3E}">
        <p14:creationId xmlns:p14="http://schemas.microsoft.com/office/powerpoint/2010/main" val="178849283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File naming</a:t>
            </a:r>
            <a:endParaRPr lang="en-US" dirty="0"/>
          </a:p>
        </p:txBody>
      </p:sp>
      <p:sp>
        <p:nvSpPr>
          <p:cNvPr id="3" name="Content Placeholder 2"/>
          <p:cNvSpPr>
            <a:spLocks noGrp="1"/>
          </p:cNvSpPr>
          <p:nvPr>
            <p:ph sz="quarter" idx="1"/>
          </p:nvPr>
        </p:nvSpPr>
        <p:spPr>
          <a:xfrm>
            <a:off x="838200" y="1600200"/>
            <a:ext cx="10515600" cy="4873752"/>
          </a:xfrm>
        </p:spPr>
        <p:txBody>
          <a:bodyPr>
            <a:normAutofit/>
          </a:bodyPr>
          <a:lstStyle/>
          <a:p>
            <a:pPr algn="just">
              <a:lnSpc>
                <a:spcPct val="100000"/>
              </a:lnSpc>
            </a:pPr>
            <a:r>
              <a:rPr lang="en-US" sz="2400" dirty="0"/>
              <a:t>File store information on the disk</a:t>
            </a:r>
          </a:p>
          <a:p>
            <a:pPr algn="just">
              <a:lnSpc>
                <a:spcPct val="100000"/>
              </a:lnSpc>
            </a:pPr>
            <a:r>
              <a:rPr lang="en-US" sz="2400" dirty="0"/>
              <a:t>File name is given, when process creates a file</a:t>
            </a:r>
          </a:p>
          <a:p>
            <a:pPr algn="just">
              <a:lnSpc>
                <a:spcPct val="100000"/>
              </a:lnSpc>
            </a:pPr>
            <a:r>
              <a:rPr lang="en-US" sz="2400" dirty="0"/>
              <a:t>File name continues to exist even after closing a file</a:t>
            </a:r>
          </a:p>
          <a:p>
            <a:pPr algn="just">
              <a:lnSpc>
                <a:spcPct val="100000"/>
              </a:lnSpc>
            </a:pPr>
            <a:r>
              <a:rPr lang="en-US" sz="2400" dirty="0"/>
              <a:t>File name rule is changed according to the operating system</a:t>
            </a:r>
          </a:p>
          <a:p>
            <a:pPr algn="just">
              <a:lnSpc>
                <a:spcPct val="100000"/>
              </a:lnSpc>
            </a:pPr>
            <a:r>
              <a:rPr lang="en-US" sz="2400" dirty="0"/>
              <a:t>File name contains two parts, it is separated by a period ( . ). For example: sorting.c </a:t>
            </a:r>
          </a:p>
          <a:p>
            <a:pPr algn="just">
              <a:lnSpc>
                <a:spcPct val="100000"/>
              </a:lnSpc>
            </a:pPr>
            <a:r>
              <a:rPr lang="en-US" sz="2400" dirty="0"/>
              <a:t>In the file name, after period ( . ) is called file extension that indicates something about the file</a:t>
            </a:r>
          </a:p>
        </p:txBody>
      </p:sp>
    </p:spTree>
    <p:extLst>
      <p:ext uri="{BB962C8B-B14F-4D97-AF65-F5344CB8AC3E}">
        <p14:creationId xmlns:p14="http://schemas.microsoft.com/office/powerpoint/2010/main" val="270479350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File types – Name, extension</a:t>
            </a:r>
            <a:endParaRPr lang="en-US" dirty="0"/>
          </a:p>
        </p:txBody>
      </p:sp>
      <p:graphicFrame>
        <p:nvGraphicFramePr>
          <p:cNvPr id="4" name="Content Placeholder 3"/>
          <p:cNvGraphicFramePr>
            <a:graphicFrameLocks noGrp="1" noChangeAspect="1"/>
          </p:cNvGraphicFramePr>
          <p:nvPr>
            <p:ph sz="quarter" idx="1"/>
            <p:extLst/>
          </p:nvPr>
        </p:nvGraphicFramePr>
        <p:xfrm>
          <a:off x="2133600" y="1981200"/>
          <a:ext cx="8153400" cy="4343479"/>
        </p:xfrm>
        <a:graphic>
          <a:graphicData uri="http://schemas.openxmlformats.org/presentationml/2006/ole">
            <mc:AlternateContent xmlns:mc="http://schemas.openxmlformats.org/markup-compatibility/2006">
              <mc:Choice xmlns:v="urn:schemas-microsoft-com:vml" Requires="v">
                <p:oleObj spid="_x0000_s1160" name="Document" r:id="rId3" imgW="7980907" imgH="4889380" progId="Word.Document.8">
                  <p:embed/>
                </p:oleObj>
              </mc:Choice>
              <mc:Fallback>
                <p:oleObj name="Document" r:id="rId3" imgW="7980907" imgH="4889380" progId="Word.Document.8">
                  <p:embed/>
                  <p:pic>
                    <p:nvPicPr>
                      <p:cNvPr id="4" name="Content Placeholder 3"/>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33600" y="1981200"/>
                        <a:ext cx="8153400" cy="434347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3409533055"/>
              </p:ext>
            </p:extLst>
          </p:nvPr>
        </p:nvGraphicFramePr>
        <p:xfrm>
          <a:off x="2133600" y="1601905"/>
          <a:ext cx="7454900" cy="542809"/>
        </p:xfrm>
        <a:graphic>
          <a:graphicData uri="http://schemas.openxmlformats.org/presentationml/2006/ole">
            <mc:AlternateContent xmlns:mc="http://schemas.openxmlformats.org/markup-compatibility/2006">
              <mc:Choice xmlns:v="urn:schemas-microsoft-com:vml" Requires="v">
                <p:oleObj spid="_x0000_s1161" name="Document" r:id="rId5" imgW="7179215" imgH="515428" progId="Word.Document.8">
                  <p:embed/>
                </p:oleObj>
              </mc:Choice>
              <mc:Fallback>
                <p:oleObj name="Document" r:id="rId5" imgW="7179215" imgH="515428" progId="Word.Document.8">
                  <p:embed/>
                  <p:pic>
                    <p:nvPicPr>
                      <p:cNvPr id="5"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33600" y="1601905"/>
                        <a:ext cx="7454900" cy="542809"/>
                      </a:xfrm>
                      <a:prstGeom prst="rect">
                        <a:avLst/>
                      </a:prstGeom>
                      <a:noFill/>
                    </p:spPr>
                  </p:pic>
                </p:oleObj>
              </mc:Fallback>
            </mc:AlternateContent>
          </a:graphicData>
        </a:graphic>
      </p:graphicFrame>
    </p:spTree>
    <p:extLst>
      <p:ext uri="{BB962C8B-B14F-4D97-AF65-F5344CB8AC3E}">
        <p14:creationId xmlns:p14="http://schemas.microsoft.com/office/powerpoint/2010/main" val="24817787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Types of file (According to internal structure of a file)</a:t>
            </a:r>
            <a:endParaRPr lang="en-US" sz="3600" dirty="0"/>
          </a:p>
        </p:txBody>
      </p:sp>
      <p:sp>
        <p:nvSpPr>
          <p:cNvPr id="3" name="Content Placeholder 2"/>
          <p:cNvSpPr>
            <a:spLocks noGrp="1"/>
          </p:cNvSpPr>
          <p:nvPr>
            <p:ph sz="quarter" idx="1"/>
          </p:nvPr>
        </p:nvSpPr>
        <p:spPr/>
        <p:txBody>
          <a:bodyPr>
            <a:normAutofit/>
          </a:bodyPr>
          <a:lstStyle/>
          <a:p>
            <a:pPr marL="0" indent="0" algn="just">
              <a:lnSpc>
                <a:spcPct val="150000"/>
              </a:lnSpc>
              <a:buNone/>
            </a:pPr>
            <a:r>
              <a:rPr lang="en-US" sz="2000" dirty="0"/>
              <a:t>File types represents the internal structure of the file. According to the structure, file is divided into certain types</a:t>
            </a:r>
          </a:p>
          <a:p>
            <a:pPr marL="457200" indent="-457200" algn="just">
              <a:lnSpc>
                <a:spcPct val="150000"/>
              </a:lnSpc>
              <a:buFont typeface="+mj-lt"/>
              <a:buAutoNum type="arabicPeriod"/>
            </a:pPr>
            <a:r>
              <a:rPr lang="en-US" sz="2000" b="1" dirty="0"/>
              <a:t>Text file:</a:t>
            </a:r>
            <a:r>
              <a:rPr lang="en-US" sz="2000" dirty="0"/>
              <a:t> It is the sequence of characters which are organized into lines. Text file is a regular file</a:t>
            </a:r>
          </a:p>
          <a:p>
            <a:pPr marL="457200" indent="-457200" algn="just">
              <a:lnSpc>
                <a:spcPct val="150000"/>
              </a:lnSpc>
              <a:buFont typeface="+mj-lt"/>
              <a:buAutoNum type="arabicPeriod"/>
            </a:pPr>
            <a:r>
              <a:rPr lang="en-US" sz="2000" b="1" dirty="0"/>
              <a:t>Source file</a:t>
            </a:r>
            <a:r>
              <a:rPr lang="en-US" sz="2000" dirty="0"/>
              <a:t>: It contains sequence of subroutines, procedures and functions</a:t>
            </a:r>
          </a:p>
          <a:p>
            <a:pPr marL="457200" indent="-457200" algn="just">
              <a:lnSpc>
                <a:spcPct val="150000"/>
              </a:lnSpc>
              <a:buFont typeface="+mj-lt"/>
              <a:buAutoNum type="arabicPeriod"/>
            </a:pPr>
            <a:r>
              <a:rPr lang="en-US" sz="2000" b="1" dirty="0"/>
              <a:t>Executable file: </a:t>
            </a:r>
            <a:r>
              <a:rPr lang="en-US" sz="2000" dirty="0"/>
              <a:t>It contains a series of code sections. This file is input to the loader and loader loads the file into memory then execute</a:t>
            </a:r>
          </a:p>
          <a:p>
            <a:pPr marL="457200" indent="-457200" algn="just">
              <a:lnSpc>
                <a:spcPct val="150000"/>
              </a:lnSpc>
              <a:buFont typeface="+mj-lt"/>
              <a:buAutoNum type="arabicPeriod"/>
            </a:pPr>
            <a:r>
              <a:rPr lang="en-US" sz="2000" b="1" dirty="0"/>
              <a:t>Object file: </a:t>
            </a:r>
            <a:r>
              <a:rPr lang="en-US" sz="2000" dirty="0"/>
              <a:t>An object file is a binary file that the compiler creates by converting the source to object code</a:t>
            </a:r>
          </a:p>
          <a:p>
            <a:pPr marL="457200" indent="-457200">
              <a:buFont typeface="+mj-lt"/>
              <a:buAutoNum type="arabicPeriod"/>
            </a:pPr>
            <a:endParaRPr lang="en-US" dirty="0"/>
          </a:p>
        </p:txBody>
      </p:sp>
    </p:spTree>
    <p:extLst>
      <p:ext uri="{BB962C8B-B14F-4D97-AF65-F5344CB8AC3E}">
        <p14:creationId xmlns:p14="http://schemas.microsoft.com/office/powerpoint/2010/main" val="2745197952"/>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File types</a:t>
            </a:r>
            <a:endParaRPr lang="en-US" dirty="0"/>
          </a:p>
        </p:txBody>
      </p:sp>
      <p:sp>
        <p:nvSpPr>
          <p:cNvPr id="3" name="Content Placeholder 2"/>
          <p:cNvSpPr>
            <a:spLocks noGrp="1"/>
          </p:cNvSpPr>
          <p:nvPr>
            <p:ph sz="quarter" idx="1"/>
          </p:nvPr>
        </p:nvSpPr>
        <p:spPr/>
        <p:txBody>
          <a:bodyPr/>
          <a:lstStyle/>
          <a:p>
            <a:pPr marL="0" indent="0" algn="just">
              <a:lnSpc>
                <a:spcPct val="150000"/>
              </a:lnSpc>
              <a:buNone/>
            </a:pPr>
            <a:r>
              <a:rPr lang="en-US" sz="2400" dirty="0"/>
              <a:t>File is divided into following types</a:t>
            </a:r>
          </a:p>
          <a:p>
            <a:pPr algn="just">
              <a:lnSpc>
                <a:spcPct val="150000"/>
              </a:lnSpc>
            </a:pPr>
            <a:r>
              <a:rPr lang="en-US" sz="2400" dirty="0"/>
              <a:t>Ordinary file</a:t>
            </a:r>
          </a:p>
          <a:p>
            <a:pPr algn="just">
              <a:lnSpc>
                <a:spcPct val="150000"/>
              </a:lnSpc>
            </a:pPr>
            <a:r>
              <a:rPr lang="en-US" sz="2400" dirty="0"/>
              <a:t>Directory file</a:t>
            </a:r>
          </a:p>
          <a:p>
            <a:pPr algn="just">
              <a:lnSpc>
                <a:spcPct val="150000"/>
              </a:lnSpc>
            </a:pPr>
            <a:r>
              <a:rPr lang="en-US" sz="2400" dirty="0"/>
              <a:t>Device file</a:t>
            </a:r>
          </a:p>
          <a:p>
            <a:pPr lvl="1" algn="just">
              <a:lnSpc>
                <a:spcPct val="150000"/>
              </a:lnSpc>
            </a:pPr>
            <a:r>
              <a:rPr lang="en-US" dirty="0"/>
              <a:t>Character device file</a:t>
            </a:r>
          </a:p>
          <a:p>
            <a:pPr lvl="1" algn="just">
              <a:lnSpc>
                <a:spcPct val="150000"/>
              </a:lnSpc>
            </a:pPr>
            <a:r>
              <a:rPr lang="en-US" dirty="0"/>
              <a:t>Block device file</a:t>
            </a:r>
          </a:p>
          <a:p>
            <a:endParaRPr lang="en-US" dirty="0"/>
          </a:p>
        </p:txBody>
      </p:sp>
    </p:spTree>
    <p:extLst>
      <p:ext uri="{BB962C8B-B14F-4D97-AF65-F5344CB8AC3E}">
        <p14:creationId xmlns:p14="http://schemas.microsoft.com/office/powerpoint/2010/main" val="3569008096"/>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Ordinary file</a:t>
            </a:r>
            <a:endParaRPr lang="en-US" dirty="0"/>
          </a:p>
        </p:txBody>
      </p:sp>
      <p:sp>
        <p:nvSpPr>
          <p:cNvPr id="3" name="Content Placeholder 2"/>
          <p:cNvSpPr>
            <a:spLocks noGrp="1"/>
          </p:cNvSpPr>
          <p:nvPr>
            <p:ph sz="quarter" idx="1"/>
          </p:nvPr>
        </p:nvSpPr>
        <p:spPr>
          <a:xfrm>
            <a:off x="838200" y="1600200"/>
            <a:ext cx="10515600" cy="4873752"/>
          </a:xfrm>
        </p:spPr>
        <p:txBody>
          <a:bodyPr>
            <a:noAutofit/>
          </a:bodyPr>
          <a:lstStyle/>
          <a:p>
            <a:pPr algn="just">
              <a:lnSpc>
                <a:spcPct val="100000"/>
              </a:lnSpc>
            </a:pPr>
            <a:r>
              <a:rPr lang="en-US" sz="2400" dirty="0"/>
              <a:t>Ordinary file is also called regular file</a:t>
            </a:r>
          </a:p>
          <a:p>
            <a:pPr algn="just">
              <a:lnSpc>
                <a:spcPct val="100000"/>
              </a:lnSpc>
            </a:pPr>
            <a:r>
              <a:rPr lang="en-US" sz="2400" dirty="0"/>
              <a:t>It contains only data as a stream of characters</a:t>
            </a:r>
          </a:p>
          <a:p>
            <a:pPr algn="just">
              <a:lnSpc>
                <a:spcPct val="100000"/>
              </a:lnSpc>
            </a:pPr>
            <a:r>
              <a:rPr lang="en-US" sz="2400" dirty="0"/>
              <a:t>An ordinary file cannot contain another file or directory</a:t>
            </a:r>
          </a:p>
          <a:p>
            <a:pPr algn="just">
              <a:lnSpc>
                <a:spcPct val="100000"/>
              </a:lnSpc>
            </a:pPr>
            <a:r>
              <a:rPr lang="en-US" sz="2400" dirty="0"/>
              <a:t>It is either a text file or a binary file</a:t>
            </a:r>
          </a:p>
          <a:p>
            <a:pPr algn="just">
              <a:lnSpc>
                <a:spcPct val="100000"/>
              </a:lnSpc>
            </a:pPr>
            <a:r>
              <a:rPr lang="en-US" sz="2400" dirty="0"/>
              <a:t>Examples of ordinary files include simple text files, application data files, files containing high level source code, executable text files and binary image file</a:t>
            </a:r>
          </a:p>
          <a:p>
            <a:pPr algn="just">
              <a:lnSpc>
                <a:spcPct val="100000"/>
              </a:lnSpc>
            </a:pPr>
            <a:r>
              <a:rPr lang="en-US" sz="2400" b="1" dirty="0"/>
              <a:t>Text file:</a:t>
            </a:r>
            <a:r>
              <a:rPr lang="en-US" sz="2400" dirty="0"/>
              <a:t> it contains only printable characters</a:t>
            </a:r>
          </a:p>
          <a:p>
            <a:pPr algn="just">
              <a:lnSpc>
                <a:spcPct val="100000"/>
              </a:lnSpc>
            </a:pPr>
            <a:r>
              <a:rPr lang="en-US" sz="2400" b="1" dirty="0"/>
              <a:t>Binary file:</a:t>
            </a:r>
            <a:r>
              <a:rPr lang="en-US" sz="2400" dirty="0"/>
              <a:t> it contains the printable and unprintable characters that covers the entire ASCII range</a:t>
            </a:r>
          </a:p>
          <a:p>
            <a:pPr algn="just">
              <a:lnSpc>
                <a:spcPct val="100000"/>
              </a:lnSpc>
            </a:pPr>
            <a:r>
              <a:rPr lang="en-US" sz="2400" dirty="0"/>
              <a:t>Regular files may be created, browsed through and modified by various means such as text editors</a:t>
            </a:r>
          </a:p>
        </p:txBody>
      </p:sp>
    </p:spTree>
    <p:extLst>
      <p:ext uri="{BB962C8B-B14F-4D97-AF65-F5344CB8AC3E}">
        <p14:creationId xmlns:p14="http://schemas.microsoft.com/office/powerpoint/2010/main" val="79008265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Block Device</a:t>
            </a:r>
            <a:endParaRPr lang="en-US" dirty="0"/>
          </a:p>
        </p:txBody>
      </p:sp>
      <p:sp>
        <p:nvSpPr>
          <p:cNvPr id="3" name="Content Placeholder 2"/>
          <p:cNvSpPr>
            <a:spLocks noGrp="1"/>
          </p:cNvSpPr>
          <p:nvPr>
            <p:ph sz="quarter" idx="1"/>
          </p:nvPr>
        </p:nvSpPr>
        <p:spPr>
          <a:xfrm>
            <a:off x="838200" y="1600200"/>
            <a:ext cx="10515600" cy="4873752"/>
          </a:xfrm>
        </p:spPr>
        <p:txBody>
          <a:bodyPr/>
          <a:lstStyle/>
          <a:p>
            <a:pPr algn="just"/>
            <a:r>
              <a:rPr lang="en-US" dirty="0" smtClean="0"/>
              <a:t>Block device stores information in fixed size blocks</a:t>
            </a:r>
          </a:p>
          <a:p>
            <a:pPr algn="just"/>
            <a:endParaRPr lang="en-US" dirty="0"/>
          </a:p>
          <a:p>
            <a:pPr algn="just"/>
            <a:r>
              <a:rPr lang="en-US" dirty="0"/>
              <a:t>A Block ('b') Device is one with which the Driver communicates by sending entire blocks of data.</a:t>
            </a:r>
          </a:p>
          <a:p>
            <a:pPr algn="just"/>
            <a:endParaRPr lang="en-US" dirty="0" smtClean="0"/>
          </a:p>
          <a:p>
            <a:pPr algn="just"/>
            <a:r>
              <a:rPr lang="en-US" dirty="0"/>
              <a:t>Examples for Block Devices: hard disks, </a:t>
            </a:r>
            <a:r>
              <a:rPr lang="en-US" dirty="0" smtClean="0"/>
              <a:t>USB.</a:t>
            </a:r>
            <a:endParaRPr lang="en-US" dirty="0"/>
          </a:p>
          <a:p>
            <a:endParaRPr lang="en-US" dirty="0"/>
          </a:p>
        </p:txBody>
      </p:sp>
    </p:spTree>
    <p:extLst>
      <p:ext uri="{BB962C8B-B14F-4D97-AF65-F5344CB8AC3E}">
        <p14:creationId xmlns:p14="http://schemas.microsoft.com/office/powerpoint/2010/main" val="198539795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Directory file</a:t>
            </a:r>
            <a:endParaRPr lang="en-US" dirty="0"/>
          </a:p>
        </p:txBody>
      </p:sp>
      <p:sp>
        <p:nvSpPr>
          <p:cNvPr id="3" name="Content Placeholder 2"/>
          <p:cNvSpPr>
            <a:spLocks noGrp="1"/>
          </p:cNvSpPr>
          <p:nvPr>
            <p:ph sz="quarter" idx="1"/>
          </p:nvPr>
        </p:nvSpPr>
        <p:spPr/>
        <p:txBody>
          <a:bodyPr>
            <a:noAutofit/>
          </a:bodyPr>
          <a:lstStyle/>
          <a:p>
            <a:pPr algn="just">
              <a:lnSpc>
                <a:spcPct val="150000"/>
              </a:lnSpc>
            </a:pPr>
            <a:r>
              <a:rPr lang="en-US" sz="2400" dirty="0"/>
              <a:t>A directory file is like a folder that contains other files, including subdirectory files</a:t>
            </a:r>
          </a:p>
          <a:p>
            <a:pPr algn="just">
              <a:lnSpc>
                <a:spcPct val="150000"/>
              </a:lnSpc>
            </a:pPr>
            <a:r>
              <a:rPr lang="en-US" sz="2400" dirty="0"/>
              <a:t>Directory files act as a container for the other files, of any category.</a:t>
            </a:r>
          </a:p>
          <a:p>
            <a:pPr algn="just">
              <a:lnSpc>
                <a:spcPct val="150000"/>
              </a:lnSpc>
            </a:pPr>
            <a:r>
              <a:rPr lang="en-US" sz="2400" dirty="0"/>
              <a:t>Directory files don’t contain data in the user sense of data, they merely contain references to the files contained within them</a:t>
            </a:r>
          </a:p>
          <a:p>
            <a:pPr algn="just">
              <a:lnSpc>
                <a:spcPct val="150000"/>
              </a:lnSpc>
            </a:pPr>
            <a:r>
              <a:rPr lang="en-US" sz="2400" dirty="0"/>
              <a:t>Directory is created in UNIX by the mkdir command</a:t>
            </a:r>
          </a:p>
          <a:p>
            <a:pPr algn="just">
              <a:lnSpc>
                <a:spcPct val="150000"/>
              </a:lnSpc>
            </a:pPr>
            <a:r>
              <a:rPr lang="en-US" sz="2400" dirty="0"/>
              <a:t>Directory is removed by using rmdir command. </a:t>
            </a:r>
          </a:p>
          <a:p>
            <a:pPr algn="just">
              <a:lnSpc>
                <a:spcPct val="150000"/>
              </a:lnSpc>
            </a:pPr>
            <a:r>
              <a:rPr lang="en-US" sz="2400" dirty="0"/>
              <a:t>Content of directory is displayed by </a:t>
            </a:r>
            <a:r>
              <a:rPr lang="en-US" sz="2400" dirty="0" err="1"/>
              <a:t>ls</a:t>
            </a:r>
            <a:r>
              <a:rPr lang="en-US" sz="2400" dirty="0"/>
              <a:t> command</a:t>
            </a:r>
          </a:p>
        </p:txBody>
      </p:sp>
    </p:spTree>
    <p:extLst>
      <p:ext uri="{BB962C8B-B14F-4D97-AF65-F5344CB8AC3E}">
        <p14:creationId xmlns:p14="http://schemas.microsoft.com/office/powerpoint/2010/main" val="4199951724"/>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Device file</a:t>
            </a:r>
            <a:endParaRPr lang="en-US" dirty="0"/>
          </a:p>
        </p:txBody>
      </p:sp>
      <p:sp>
        <p:nvSpPr>
          <p:cNvPr id="3" name="Content Placeholder 2"/>
          <p:cNvSpPr>
            <a:spLocks noGrp="1"/>
          </p:cNvSpPr>
          <p:nvPr>
            <p:ph sz="quarter" idx="1"/>
          </p:nvPr>
        </p:nvSpPr>
        <p:spPr/>
        <p:txBody>
          <a:bodyPr>
            <a:noAutofit/>
          </a:bodyPr>
          <a:lstStyle/>
          <a:p>
            <a:pPr algn="just">
              <a:lnSpc>
                <a:spcPct val="100000"/>
              </a:lnSpc>
            </a:pPr>
            <a:r>
              <a:rPr lang="en-US" sz="2400" dirty="0"/>
              <a:t>Special files are also known as device files</a:t>
            </a:r>
          </a:p>
          <a:p>
            <a:pPr algn="just">
              <a:lnSpc>
                <a:spcPct val="100000"/>
              </a:lnSpc>
            </a:pPr>
            <a:r>
              <a:rPr lang="en-US" sz="2400" dirty="0"/>
              <a:t>In UNIX, all physical devices are accessed via device files; they are what programs use to communicate with hardware</a:t>
            </a:r>
          </a:p>
          <a:p>
            <a:pPr algn="just">
              <a:lnSpc>
                <a:spcPct val="100000"/>
              </a:lnSpc>
            </a:pPr>
            <a:r>
              <a:rPr lang="en-US" sz="2400" dirty="0"/>
              <a:t>These files hold information on location, type and access mode for a specific device</a:t>
            </a:r>
          </a:p>
          <a:p>
            <a:pPr algn="just">
              <a:lnSpc>
                <a:spcPct val="100000"/>
              </a:lnSpc>
            </a:pPr>
            <a:r>
              <a:rPr lang="en-US" sz="2400" dirty="0"/>
              <a:t>There are two types of device files</a:t>
            </a:r>
          </a:p>
          <a:p>
            <a:pPr lvl="1" algn="just">
              <a:lnSpc>
                <a:spcPct val="100000"/>
              </a:lnSpc>
            </a:pPr>
            <a:r>
              <a:rPr lang="en-US" b="1" dirty="0"/>
              <a:t>Block device file: </a:t>
            </a:r>
            <a:r>
              <a:rPr lang="en-US" dirty="0"/>
              <a:t>these files are used to access block device I/O</a:t>
            </a:r>
          </a:p>
          <a:p>
            <a:pPr lvl="1" algn="just">
              <a:lnSpc>
                <a:spcPct val="100000"/>
              </a:lnSpc>
            </a:pPr>
            <a:r>
              <a:rPr lang="en-US" b="1" dirty="0"/>
              <a:t>Character device file: </a:t>
            </a:r>
            <a:r>
              <a:rPr lang="en-US" dirty="0"/>
              <a:t>These files are associated with character or raw device access</a:t>
            </a:r>
          </a:p>
          <a:p>
            <a:pPr marL="365760" lvl="1" indent="0" algn="just">
              <a:lnSpc>
                <a:spcPct val="100000"/>
              </a:lnSpc>
              <a:buNone/>
            </a:pPr>
            <a:r>
              <a:rPr lang="en-US" dirty="0"/>
              <a:t>Device files are created using mknod command</a:t>
            </a:r>
          </a:p>
        </p:txBody>
      </p:sp>
    </p:spTree>
    <p:extLst>
      <p:ext uri="{BB962C8B-B14F-4D97-AF65-F5344CB8AC3E}">
        <p14:creationId xmlns:p14="http://schemas.microsoft.com/office/powerpoint/2010/main" val="1932213669"/>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File attributes</a:t>
            </a:r>
            <a:endParaRPr lang="en-US" dirty="0"/>
          </a:p>
        </p:txBody>
      </p:sp>
      <p:sp>
        <p:nvSpPr>
          <p:cNvPr id="3" name="Content Placeholder 2"/>
          <p:cNvSpPr>
            <a:spLocks noGrp="1"/>
          </p:cNvSpPr>
          <p:nvPr>
            <p:ph sz="quarter" idx="1"/>
          </p:nvPr>
        </p:nvSpPr>
        <p:spPr>
          <a:xfrm>
            <a:off x="838200" y="1600200"/>
            <a:ext cx="10515600" cy="4873752"/>
          </a:xfrm>
        </p:spPr>
        <p:txBody>
          <a:bodyPr>
            <a:normAutofit/>
          </a:bodyPr>
          <a:lstStyle/>
          <a:p>
            <a:pPr algn="just"/>
            <a:r>
              <a:rPr lang="en-US" sz="2400" b="1" dirty="0"/>
              <a:t>Name</a:t>
            </a:r>
            <a:r>
              <a:rPr lang="en-US" sz="2400" dirty="0"/>
              <a:t> – only information kept in human-readable form.</a:t>
            </a:r>
          </a:p>
          <a:p>
            <a:pPr algn="just"/>
            <a:r>
              <a:rPr lang="en-US" sz="2400" b="1" dirty="0"/>
              <a:t>Type</a:t>
            </a:r>
            <a:r>
              <a:rPr lang="en-US" sz="2400" dirty="0"/>
              <a:t> – needed for systems that support different types.</a:t>
            </a:r>
          </a:p>
          <a:p>
            <a:pPr algn="just"/>
            <a:r>
              <a:rPr lang="en-US" sz="2400" b="1" dirty="0"/>
              <a:t>Location</a:t>
            </a:r>
            <a:r>
              <a:rPr lang="en-US" sz="2400" dirty="0"/>
              <a:t> – pointer to file location on device.</a:t>
            </a:r>
          </a:p>
          <a:p>
            <a:pPr algn="just"/>
            <a:r>
              <a:rPr lang="en-US" sz="2400" b="1" dirty="0"/>
              <a:t>Size</a:t>
            </a:r>
            <a:r>
              <a:rPr lang="en-US" sz="2400" dirty="0"/>
              <a:t> – current file size.</a:t>
            </a:r>
          </a:p>
          <a:p>
            <a:pPr algn="just"/>
            <a:r>
              <a:rPr lang="en-US" sz="2400" b="1" dirty="0"/>
              <a:t>Protection</a:t>
            </a:r>
            <a:r>
              <a:rPr lang="en-US" sz="2400" dirty="0"/>
              <a:t> – controls who can do reading, writing, executing.</a:t>
            </a:r>
          </a:p>
          <a:p>
            <a:pPr algn="just"/>
            <a:r>
              <a:rPr lang="en-US" sz="2400" b="1" dirty="0"/>
              <a:t>Time</a:t>
            </a:r>
            <a:r>
              <a:rPr lang="en-US" sz="2400" dirty="0"/>
              <a:t>, </a:t>
            </a:r>
            <a:r>
              <a:rPr lang="en-US" sz="2400" b="1" dirty="0"/>
              <a:t>date</a:t>
            </a:r>
            <a:r>
              <a:rPr lang="en-US" sz="2400" dirty="0"/>
              <a:t>, </a:t>
            </a:r>
            <a:r>
              <a:rPr lang="en-US" sz="2400" b="1" dirty="0"/>
              <a:t>and user identification</a:t>
            </a:r>
            <a:r>
              <a:rPr lang="en-US" sz="2400" dirty="0"/>
              <a:t> – data for protection, security, and usage monitoring.</a:t>
            </a:r>
          </a:p>
          <a:p>
            <a:pPr algn="just"/>
            <a:r>
              <a:rPr lang="en-US" sz="2400" dirty="0"/>
              <a:t>Information about files are kept in the directory structure, which is maintained on the disk.</a:t>
            </a:r>
          </a:p>
          <a:p>
            <a:endParaRPr lang="en-US" sz="2400" dirty="0"/>
          </a:p>
        </p:txBody>
      </p:sp>
    </p:spTree>
    <p:extLst>
      <p:ext uri="{BB962C8B-B14F-4D97-AF65-F5344CB8AC3E}">
        <p14:creationId xmlns:p14="http://schemas.microsoft.com/office/powerpoint/2010/main" val="2840464797"/>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File operations</a:t>
            </a:r>
            <a:endParaRPr lang="en-US" dirty="0"/>
          </a:p>
        </p:txBody>
      </p:sp>
      <p:sp>
        <p:nvSpPr>
          <p:cNvPr id="3" name="Content Placeholder 2"/>
          <p:cNvSpPr>
            <a:spLocks noGrp="1"/>
          </p:cNvSpPr>
          <p:nvPr>
            <p:ph sz="quarter" idx="1"/>
          </p:nvPr>
        </p:nvSpPr>
        <p:spPr/>
        <p:txBody>
          <a:bodyPr/>
          <a:lstStyle/>
          <a:p>
            <a:r>
              <a:rPr lang="en-US" dirty="0"/>
              <a:t>create</a:t>
            </a:r>
          </a:p>
          <a:p>
            <a:r>
              <a:rPr lang="en-US" dirty="0"/>
              <a:t>write</a:t>
            </a:r>
          </a:p>
          <a:p>
            <a:r>
              <a:rPr lang="en-US" dirty="0"/>
              <a:t>read</a:t>
            </a:r>
          </a:p>
          <a:p>
            <a:r>
              <a:rPr lang="en-US" dirty="0"/>
              <a:t>reposition within file – file seek</a:t>
            </a:r>
          </a:p>
          <a:p>
            <a:r>
              <a:rPr lang="en-US" dirty="0"/>
              <a:t>delete</a:t>
            </a:r>
          </a:p>
          <a:p>
            <a:r>
              <a:rPr lang="en-US" dirty="0" smtClean="0"/>
              <a:t>open(</a:t>
            </a:r>
            <a:r>
              <a:rPr lang="en-US" i="1" dirty="0" smtClean="0"/>
              <a:t>F</a:t>
            </a:r>
            <a:r>
              <a:rPr lang="en-US" i="1" baseline="-25000" dirty="0" smtClean="0"/>
              <a:t>i</a:t>
            </a:r>
            <a:r>
              <a:rPr lang="en-US" dirty="0"/>
              <a:t>) – search the directory structure on disk for entry </a:t>
            </a:r>
            <a:r>
              <a:rPr lang="en-US" i="1" dirty="0"/>
              <a:t>F</a:t>
            </a:r>
            <a:r>
              <a:rPr lang="en-US" i="1" baseline="-25000" dirty="0"/>
              <a:t>i</a:t>
            </a:r>
            <a:r>
              <a:rPr lang="en-US" dirty="0"/>
              <a:t>, and move the content of entry to memory.</a:t>
            </a:r>
          </a:p>
          <a:p>
            <a:r>
              <a:rPr lang="en-US" dirty="0"/>
              <a:t>close (</a:t>
            </a:r>
            <a:r>
              <a:rPr lang="en-US" i="1" dirty="0"/>
              <a:t>F</a:t>
            </a:r>
            <a:r>
              <a:rPr lang="en-US" i="1" baseline="-25000" dirty="0"/>
              <a:t>i</a:t>
            </a:r>
            <a:r>
              <a:rPr lang="en-US" dirty="0"/>
              <a:t>) – move the content of entry </a:t>
            </a:r>
            <a:r>
              <a:rPr lang="en-US" i="1" dirty="0"/>
              <a:t>F</a:t>
            </a:r>
            <a:r>
              <a:rPr lang="en-US" i="1" baseline="-25000" dirty="0"/>
              <a:t>i</a:t>
            </a:r>
            <a:r>
              <a:rPr lang="en-US" dirty="0"/>
              <a:t> in memory to directory structure on disk.</a:t>
            </a:r>
          </a:p>
        </p:txBody>
      </p:sp>
    </p:spTree>
    <p:extLst>
      <p:ext uri="{BB962C8B-B14F-4D97-AF65-F5344CB8AC3E}">
        <p14:creationId xmlns:p14="http://schemas.microsoft.com/office/powerpoint/2010/main" val="293354180"/>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File structure</a:t>
            </a:r>
            <a:endParaRPr lang="en-US" dirty="0"/>
          </a:p>
        </p:txBody>
      </p:sp>
      <p:sp>
        <p:nvSpPr>
          <p:cNvPr id="3" name="Content Placeholder 2"/>
          <p:cNvSpPr>
            <a:spLocks noGrp="1"/>
          </p:cNvSpPr>
          <p:nvPr>
            <p:ph sz="quarter" idx="1"/>
          </p:nvPr>
        </p:nvSpPr>
        <p:spPr>
          <a:xfrm>
            <a:off x="927100" y="1600200"/>
            <a:ext cx="10426700" cy="4873752"/>
          </a:xfrm>
        </p:spPr>
        <p:txBody>
          <a:bodyPr>
            <a:normAutofit/>
          </a:bodyPr>
          <a:lstStyle/>
          <a:p>
            <a:pPr algn="just">
              <a:lnSpc>
                <a:spcPct val="150000"/>
              </a:lnSpc>
            </a:pPr>
            <a:r>
              <a:rPr lang="en-US" dirty="0" smtClean="0"/>
              <a:t>File structure provides the mechanism for an on-line storage of and access to both data and program of the OS and all the users of the computer system</a:t>
            </a:r>
          </a:p>
          <a:p>
            <a:pPr algn="just">
              <a:lnSpc>
                <a:spcPct val="150000"/>
              </a:lnSpc>
            </a:pPr>
            <a:r>
              <a:rPr lang="en-US" dirty="0" smtClean="0"/>
              <a:t>The general file structure are as follows</a:t>
            </a:r>
          </a:p>
          <a:p>
            <a:pPr lvl="1" algn="just">
              <a:lnSpc>
                <a:spcPct val="150000"/>
              </a:lnSpc>
            </a:pPr>
            <a:r>
              <a:rPr lang="en-US" dirty="0" smtClean="0"/>
              <a:t>Unstructured sequence of bytes</a:t>
            </a:r>
          </a:p>
          <a:p>
            <a:pPr lvl="1" algn="just">
              <a:lnSpc>
                <a:spcPct val="150000"/>
              </a:lnSpc>
            </a:pPr>
            <a:r>
              <a:rPr lang="en-US" dirty="0" smtClean="0"/>
              <a:t>Sequence of fixed-length records with internal structure</a:t>
            </a:r>
          </a:p>
          <a:p>
            <a:pPr lvl="1" algn="just">
              <a:lnSpc>
                <a:spcPct val="150000"/>
              </a:lnSpc>
            </a:pPr>
            <a:r>
              <a:rPr lang="en-US" dirty="0" smtClean="0"/>
              <a:t>Tree of records used with mainframe systems</a:t>
            </a:r>
            <a:endParaRPr lang="en-US" dirty="0"/>
          </a:p>
        </p:txBody>
      </p:sp>
    </p:spTree>
    <p:extLst>
      <p:ext uri="{BB962C8B-B14F-4D97-AF65-F5344CB8AC3E}">
        <p14:creationId xmlns:p14="http://schemas.microsoft.com/office/powerpoint/2010/main" val="31922069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File Structure</a:t>
            </a:r>
            <a:endParaRPr lang="en-US" dirty="0"/>
          </a:p>
        </p:txBody>
      </p:sp>
      <p:sp>
        <p:nvSpPr>
          <p:cNvPr id="3" name="Content Placeholder 2"/>
          <p:cNvSpPr>
            <a:spLocks noGrp="1"/>
          </p:cNvSpPr>
          <p:nvPr>
            <p:ph sz="quarter" idx="1"/>
          </p:nvPr>
        </p:nvSpPr>
        <p:spPr>
          <a:xfrm>
            <a:off x="838200" y="1460500"/>
            <a:ext cx="10515600" cy="5156200"/>
          </a:xfrm>
        </p:spPr>
        <p:txBody>
          <a:bodyPr>
            <a:noAutofit/>
          </a:bodyPr>
          <a:lstStyle/>
          <a:p>
            <a:pPr algn="just">
              <a:lnSpc>
                <a:spcPct val="120000"/>
              </a:lnSpc>
            </a:pPr>
            <a:r>
              <a:rPr lang="en-US" sz="2200" b="1" dirty="0"/>
              <a:t>Unstructured sequence of bytes</a:t>
            </a:r>
          </a:p>
          <a:p>
            <a:pPr lvl="1" algn="just">
              <a:lnSpc>
                <a:spcPct val="120000"/>
              </a:lnSpc>
            </a:pPr>
            <a:r>
              <a:rPr lang="en-US" sz="2200" dirty="0"/>
              <a:t>Most flexible</a:t>
            </a:r>
          </a:p>
          <a:p>
            <a:pPr lvl="1" algn="just">
              <a:lnSpc>
                <a:spcPct val="120000"/>
              </a:lnSpc>
            </a:pPr>
            <a:r>
              <a:rPr lang="en-US" sz="2200" dirty="0"/>
              <a:t>Any meaning can be imposed by the user program</a:t>
            </a:r>
          </a:p>
          <a:p>
            <a:pPr lvl="1" algn="just">
              <a:lnSpc>
                <a:spcPct val="120000"/>
              </a:lnSpc>
            </a:pPr>
            <a:r>
              <a:rPr lang="en-US" sz="2200" dirty="0"/>
              <a:t>Used by Unix and windows</a:t>
            </a:r>
          </a:p>
          <a:p>
            <a:pPr algn="just">
              <a:lnSpc>
                <a:spcPct val="120000"/>
              </a:lnSpc>
            </a:pPr>
            <a:r>
              <a:rPr lang="en-US" sz="2200" b="1" dirty="0"/>
              <a:t>Sequence of fixed-length records with internal structure</a:t>
            </a:r>
          </a:p>
          <a:p>
            <a:pPr lvl="1" algn="just">
              <a:lnSpc>
                <a:spcPct val="120000"/>
              </a:lnSpc>
            </a:pPr>
            <a:r>
              <a:rPr lang="en-US" sz="2200" dirty="0"/>
              <a:t>One entire record is read/written at a time</a:t>
            </a:r>
          </a:p>
          <a:p>
            <a:pPr lvl="1" algn="just">
              <a:lnSpc>
                <a:spcPct val="120000"/>
              </a:lnSpc>
            </a:pPr>
            <a:r>
              <a:rPr lang="en-US" sz="2200" dirty="0"/>
              <a:t>This structure is not used currently</a:t>
            </a:r>
          </a:p>
          <a:p>
            <a:pPr algn="just">
              <a:lnSpc>
                <a:spcPct val="120000"/>
              </a:lnSpc>
            </a:pPr>
            <a:r>
              <a:rPr lang="en-US" sz="2200" b="1" dirty="0"/>
              <a:t>Tree of records used with mainframe systems</a:t>
            </a:r>
          </a:p>
          <a:p>
            <a:pPr lvl="1" algn="just">
              <a:lnSpc>
                <a:spcPct val="120000"/>
              </a:lnSpc>
            </a:pPr>
            <a:r>
              <a:rPr lang="en-US" sz="2200" dirty="0"/>
              <a:t>Records may be of varying lengths</a:t>
            </a:r>
          </a:p>
          <a:p>
            <a:pPr lvl="1" algn="just">
              <a:lnSpc>
                <a:spcPct val="120000"/>
              </a:lnSpc>
            </a:pPr>
            <a:r>
              <a:rPr lang="en-US" sz="2200" dirty="0"/>
              <a:t>Each record has a key in fixed position in a record</a:t>
            </a:r>
          </a:p>
          <a:p>
            <a:pPr lvl="1" algn="just">
              <a:lnSpc>
                <a:spcPct val="120000"/>
              </a:lnSpc>
            </a:pPr>
            <a:r>
              <a:rPr lang="en-US" sz="2200" dirty="0"/>
              <a:t>Records sorted by the key for easy search</a:t>
            </a:r>
          </a:p>
        </p:txBody>
      </p:sp>
    </p:spTree>
    <p:extLst>
      <p:ext uri="{BB962C8B-B14F-4D97-AF65-F5344CB8AC3E}">
        <p14:creationId xmlns:p14="http://schemas.microsoft.com/office/powerpoint/2010/main" val="46868653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Layered File System</a:t>
            </a:r>
            <a:endParaRPr lang="en-US" dirty="0"/>
          </a:p>
        </p:txBody>
      </p:sp>
      <p:pic>
        <p:nvPicPr>
          <p:cNvPr id="4" name="Picture 5"/>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rcRect/>
          <a:stretch>
            <a:fillRect/>
          </a:stretch>
        </p:blipFill>
        <p:spPr bwMode="auto">
          <a:xfrm>
            <a:off x="4038601" y="1600201"/>
            <a:ext cx="3505200" cy="4873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7297072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File access methods</a:t>
            </a:r>
            <a:endParaRPr lang="en-US" dirty="0"/>
          </a:p>
        </p:txBody>
      </p:sp>
      <p:sp>
        <p:nvSpPr>
          <p:cNvPr id="3" name="Content Placeholder 2"/>
          <p:cNvSpPr>
            <a:spLocks noGrp="1"/>
          </p:cNvSpPr>
          <p:nvPr>
            <p:ph sz="quarter" idx="1"/>
          </p:nvPr>
        </p:nvSpPr>
        <p:spPr/>
        <p:txBody>
          <a:bodyPr/>
          <a:lstStyle/>
          <a:p>
            <a:pPr marL="0" indent="0" algn="just">
              <a:lnSpc>
                <a:spcPct val="150000"/>
              </a:lnSpc>
              <a:buNone/>
            </a:pPr>
            <a:r>
              <a:rPr lang="en-US" sz="2000" dirty="0"/>
              <a:t>File access method defines the way process read and write files. Access method means accesses to files that use a particular file organization are implemented by an input output control system</a:t>
            </a:r>
          </a:p>
          <a:p>
            <a:pPr marL="0" indent="0">
              <a:buNone/>
            </a:pPr>
            <a:endParaRPr lang="en-US" dirty="0" smtClean="0"/>
          </a:p>
          <a:p>
            <a:r>
              <a:rPr lang="en-US" dirty="0" smtClean="0"/>
              <a:t>Sequential access</a:t>
            </a:r>
          </a:p>
          <a:p>
            <a:r>
              <a:rPr lang="en-US" dirty="0" smtClean="0"/>
              <a:t>Direct/Random access</a:t>
            </a:r>
          </a:p>
        </p:txBody>
      </p:sp>
    </p:spTree>
    <p:extLst>
      <p:ext uri="{BB962C8B-B14F-4D97-AF65-F5344CB8AC3E}">
        <p14:creationId xmlns:p14="http://schemas.microsoft.com/office/powerpoint/2010/main" val="259729068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Access Methods</a:t>
            </a:r>
            <a:endParaRPr lang="en-US" dirty="0"/>
          </a:p>
        </p:txBody>
      </p:sp>
      <p:sp>
        <p:nvSpPr>
          <p:cNvPr id="3" name="Content Placeholder 2"/>
          <p:cNvSpPr>
            <a:spLocks noGrp="1"/>
          </p:cNvSpPr>
          <p:nvPr>
            <p:ph sz="quarter" idx="1"/>
          </p:nvPr>
        </p:nvSpPr>
        <p:spPr/>
        <p:txBody>
          <a:bodyPr>
            <a:normAutofit fontScale="85000" lnSpcReduction="20000"/>
          </a:bodyPr>
          <a:lstStyle/>
          <a:p>
            <a:pPr>
              <a:tabLst>
                <a:tab pos="3203575" algn="l"/>
                <a:tab pos="4056063" algn="l"/>
              </a:tabLst>
            </a:pPr>
            <a:r>
              <a:rPr lang="en-US" dirty="0"/>
              <a:t>Sequential Access</a:t>
            </a:r>
          </a:p>
          <a:p>
            <a:pPr>
              <a:spcBef>
                <a:spcPct val="10000"/>
              </a:spcBef>
              <a:buNone/>
              <a:tabLst>
                <a:tab pos="3203575" algn="l"/>
                <a:tab pos="4056063" algn="l"/>
              </a:tabLst>
            </a:pPr>
            <a:r>
              <a:rPr lang="en-US" dirty="0"/>
              <a:t>		</a:t>
            </a:r>
            <a:r>
              <a:rPr lang="en-US" i="1" dirty="0"/>
              <a:t>read next</a:t>
            </a:r>
          </a:p>
          <a:p>
            <a:pPr>
              <a:spcBef>
                <a:spcPct val="10000"/>
              </a:spcBef>
              <a:buNone/>
              <a:tabLst>
                <a:tab pos="3203575" algn="l"/>
                <a:tab pos="4056063" algn="l"/>
              </a:tabLst>
            </a:pPr>
            <a:r>
              <a:rPr lang="en-US" i="1" dirty="0"/>
              <a:t>		write next </a:t>
            </a:r>
          </a:p>
          <a:p>
            <a:pPr>
              <a:spcBef>
                <a:spcPct val="10000"/>
              </a:spcBef>
              <a:buNone/>
              <a:tabLst>
                <a:tab pos="3203575" algn="l"/>
                <a:tab pos="4056063" algn="l"/>
              </a:tabLst>
            </a:pPr>
            <a:r>
              <a:rPr lang="en-US" i="1" dirty="0"/>
              <a:t>		reset</a:t>
            </a:r>
          </a:p>
          <a:p>
            <a:pPr>
              <a:spcBef>
                <a:spcPct val="10000"/>
              </a:spcBef>
              <a:buNone/>
              <a:tabLst>
                <a:tab pos="3203575" algn="l"/>
                <a:tab pos="4056063" algn="l"/>
              </a:tabLst>
            </a:pPr>
            <a:r>
              <a:rPr lang="en-US" i="1" dirty="0"/>
              <a:t>		</a:t>
            </a:r>
            <a:r>
              <a:rPr lang="en-US" dirty="0"/>
              <a:t>no</a:t>
            </a:r>
            <a:r>
              <a:rPr lang="en-US" i="1" dirty="0"/>
              <a:t> read after last write</a:t>
            </a:r>
          </a:p>
          <a:p>
            <a:pPr>
              <a:spcBef>
                <a:spcPct val="10000"/>
              </a:spcBef>
              <a:buNone/>
              <a:tabLst>
                <a:tab pos="3203575" algn="l"/>
                <a:tab pos="4056063" algn="l"/>
              </a:tabLst>
            </a:pPr>
            <a:r>
              <a:rPr lang="en-US" i="1" dirty="0"/>
              <a:t>			(rewrite)</a:t>
            </a:r>
          </a:p>
          <a:p>
            <a:pPr>
              <a:tabLst>
                <a:tab pos="3203575" algn="l"/>
                <a:tab pos="4056063" algn="l"/>
              </a:tabLst>
            </a:pPr>
            <a:r>
              <a:rPr lang="en-US" dirty="0"/>
              <a:t>Direct Access</a:t>
            </a:r>
          </a:p>
          <a:p>
            <a:pPr>
              <a:spcBef>
                <a:spcPct val="10000"/>
              </a:spcBef>
              <a:buNone/>
              <a:tabLst>
                <a:tab pos="3203575" algn="l"/>
                <a:tab pos="4056063" algn="l"/>
              </a:tabLst>
            </a:pPr>
            <a:r>
              <a:rPr lang="en-US" dirty="0"/>
              <a:t>		</a:t>
            </a:r>
            <a:r>
              <a:rPr lang="en-US" i="1" dirty="0"/>
              <a:t>read n</a:t>
            </a:r>
          </a:p>
          <a:p>
            <a:pPr>
              <a:spcBef>
                <a:spcPct val="10000"/>
              </a:spcBef>
              <a:buNone/>
              <a:tabLst>
                <a:tab pos="3203575" algn="l"/>
                <a:tab pos="4056063" algn="l"/>
              </a:tabLst>
            </a:pPr>
            <a:r>
              <a:rPr lang="en-US" i="1" dirty="0"/>
              <a:t>		write n</a:t>
            </a:r>
          </a:p>
          <a:p>
            <a:pPr>
              <a:spcBef>
                <a:spcPct val="10000"/>
              </a:spcBef>
              <a:buNone/>
              <a:tabLst>
                <a:tab pos="3203575" algn="l"/>
                <a:tab pos="4056063" algn="l"/>
              </a:tabLst>
            </a:pPr>
            <a:r>
              <a:rPr lang="en-US" i="1" dirty="0"/>
              <a:t>		position to n</a:t>
            </a:r>
          </a:p>
          <a:p>
            <a:pPr>
              <a:spcBef>
                <a:spcPct val="10000"/>
              </a:spcBef>
              <a:buNone/>
              <a:tabLst>
                <a:tab pos="3203575" algn="l"/>
                <a:tab pos="4056063" algn="l"/>
              </a:tabLst>
            </a:pPr>
            <a:r>
              <a:rPr lang="en-US" i="1" dirty="0"/>
              <a:t>			read next</a:t>
            </a:r>
          </a:p>
          <a:p>
            <a:pPr>
              <a:spcBef>
                <a:spcPct val="10000"/>
              </a:spcBef>
              <a:buNone/>
              <a:tabLst>
                <a:tab pos="3203575" algn="l"/>
                <a:tab pos="4056063" algn="l"/>
              </a:tabLst>
            </a:pPr>
            <a:r>
              <a:rPr lang="en-US" i="1" dirty="0"/>
              <a:t>			write next </a:t>
            </a:r>
          </a:p>
          <a:p>
            <a:pPr>
              <a:spcBef>
                <a:spcPct val="10000"/>
              </a:spcBef>
              <a:buNone/>
              <a:tabLst>
                <a:tab pos="3203575" algn="l"/>
                <a:tab pos="4056063" algn="l"/>
              </a:tabLst>
            </a:pPr>
            <a:r>
              <a:rPr lang="en-US" dirty="0"/>
              <a:t>		</a:t>
            </a:r>
            <a:r>
              <a:rPr lang="en-US" i="1" dirty="0"/>
              <a:t>rewrite n</a:t>
            </a:r>
          </a:p>
          <a:p>
            <a:pPr>
              <a:buNone/>
              <a:tabLst>
                <a:tab pos="3203575" algn="l"/>
                <a:tab pos="4056063" algn="l"/>
              </a:tabLst>
            </a:pPr>
            <a:r>
              <a:rPr lang="en-US" dirty="0"/>
              <a:t>	</a:t>
            </a:r>
            <a:r>
              <a:rPr lang="en-US" i="1" dirty="0"/>
              <a:t>n</a:t>
            </a:r>
            <a:r>
              <a:rPr lang="en-US" dirty="0"/>
              <a:t> = relative block number</a:t>
            </a:r>
          </a:p>
          <a:p>
            <a:endParaRPr lang="en-US" dirty="0"/>
          </a:p>
        </p:txBody>
      </p:sp>
    </p:spTree>
    <p:extLst>
      <p:ext uri="{BB962C8B-B14F-4D97-AF65-F5344CB8AC3E}">
        <p14:creationId xmlns:p14="http://schemas.microsoft.com/office/powerpoint/2010/main" val="10425667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Sequential access method</a:t>
            </a:r>
            <a:endParaRPr lang="en-US" dirty="0"/>
          </a:p>
        </p:txBody>
      </p:sp>
      <p:sp>
        <p:nvSpPr>
          <p:cNvPr id="3" name="Content Placeholder 2"/>
          <p:cNvSpPr>
            <a:spLocks noGrp="1"/>
          </p:cNvSpPr>
          <p:nvPr>
            <p:ph sz="quarter" idx="1"/>
          </p:nvPr>
        </p:nvSpPr>
        <p:spPr>
          <a:xfrm>
            <a:off x="838200" y="1600200"/>
            <a:ext cx="10629900" cy="4873752"/>
          </a:xfrm>
        </p:spPr>
        <p:txBody>
          <a:bodyPr>
            <a:normAutofit/>
          </a:bodyPr>
          <a:lstStyle/>
          <a:p>
            <a:pPr algn="just">
              <a:lnSpc>
                <a:spcPct val="100000"/>
              </a:lnSpc>
            </a:pPr>
            <a:r>
              <a:rPr lang="en-US" sz="2400" dirty="0"/>
              <a:t>Sequential access method is simple method. The information in a file is accessed sequentially one record after another</a:t>
            </a:r>
          </a:p>
          <a:p>
            <a:pPr algn="just">
              <a:lnSpc>
                <a:spcPct val="100000"/>
              </a:lnSpc>
            </a:pPr>
            <a:r>
              <a:rPr lang="en-US" sz="2400" dirty="0"/>
              <a:t>In this method, a process could read all the records in a file in order, starting at the beginning</a:t>
            </a:r>
          </a:p>
          <a:p>
            <a:pPr algn="just">
              <a:lnSpc>
                <a:spcPct val="100000"/>
              </a:lnSpc>
            </a:pPr>
            <a:r>
              <a:rPr lang="en-US" sz="2400" dirty="0"/>
              <a:t>It can not skip any records and can not read out of order</a:t>
            </a:r>
          </a:p>
          <a:p>
            <a:pPr algn="just">
              <a:lnSpc>
                <a:spcPct val="100000"/>
              </a:lnSpc>
            </a:pPr>
            <a:r>
              <a:rPr lang="en-US" sz="2400" dirty="0"/>
              <a:t>Compiler and editor usually access files in this method. Transaction file is also example of sequential access method</a:t>
            </a:r>
          </a:p>
        </p:txBody>
      </p:sp>
    </p:spTree>
    <p:extLst>
      <p:ext uri="{BB962C8B-B14F-4D97-AF65-F5344CB8AC3E}">
        <p14:creationId xmlns:p14="http://schemas.microsoft.com/office/powerpoint/2010/main" val="41514155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Character Device</a:t>
            </a:r>
            <a:endParaRPr lang="en-US" dirty="0"/>
          </a:p>
        </p:txBody>
      </p:sp>
      <p:sp>
        <p:nvSpPr>
          <p:cNvPr id="3" name="Content Placeholder 2"/>
          <p:cNvSpPr>
            <a:spLocks noGrp="1"/>
          </p:cNvSpPr>
          <p:nvPr>
            <p:ph sz="quarter" idx="1"/>
          </p:nvPr>
        </p:nvSpPr>
        <p:spPr>
          <a:xfrm>
            <a:off x="838200" y="1600200"/>
            <a:ext cx="10515600" cy="4873752"/>
          </a:xfrm>
        </p:spPr>
        <p:txBody>
          <a:bodyPr/>
          <a:lstStyle/>
          <a:p>
            <a:pPr algn="just"/>
            <a:r>
              <a:rPr lang="en-US" dirty="0"/>
              <a:t>A Character ('c') Device is one with which the Driver communicates by sending and receiving single characters (bytes, octets).</a:t>
            </a:r>
          </a:p>
          <a:p>
            <a:pPr algn="just"/>
            <a:endParaRPr lang="en-US" dirty="0" smtClean="0"/>
          </a:p>
          <a:p>
            <a:pPr algn="just"/>
            <a:r>
              <a:rPr lang="en-US" dirty="0" smtClean="0"/>
              <a:t>Character devices can be thought of as serial streams of sequential data</a:t>
            </a:r>
            <a:endParaRPr lang="en-US" dirty="0"/>
          </a:p>
          <a:p>
            <a:pPr algn="just"/>
            <a:endParaRPr lang="en-US" dirty="0" smtClean="0"/>
          </a:p>
          <a:p>
            <a:pPr algn="just"/>
            <a:r>
              <a:rPr lang="en-US" dirty="0"/>
              <a:t>Examples for Character Devices: serial ports, parallel ports, sounds </a:t>
            </a:r>
            <a:r>
              <a:rPr lang="en-US" dirty="0" smtClean="0"/>
              <a:t>cards, Keyboard</a:t>
            </a:r>
          </a:p>
          <a:p>
            <a:endParaRPr lang="en-US" dirty="0"/>
          </a:p>
          <a:p>
            <a:endParaRPr lang="en-US" dirty="0"/>
          </a:p>
          <a:p>
            <a:endParaRPr lang="en-US" dirty="0" smtClean="0"/>
          </a:p>
          <a:p>
            <a:endParaRPr lang="en-US" dirty="0"/>
          </a:p>
        </p:txBody>
      </p:sp>
    </p:spTree>
    <p:extLst>
      <p:ext uri="{BB962C8B-B14F-4D97-AF65-F5344CB8AC3E}">
        <p14:creationId xmlns:p14="http://schemas.microsoft.com/office/powerpoint/2010/main" val="3674542860"/>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66700"/>
            <a:ext cx="10515600" cy="884238"/>
          </a:xfrm>
        </p:spPr>
        <p:txBody>
          <a:bodyPr>
            <a:normAutofit/>
          </a:bodyPr>
          <a:lstStyle/>
          <a:p>
            <a:r>
              <a:rPr lang="en-US" dirty="0" smtClean="0"/>
              <a:t>Disadvantages of sequential access method</a:t>
            </a:r>
            <a:endParaRPr lang="en-US" dirty="0"/>
          </a:p>
        </p:txBody>
      </p:sp>
      <p:sp>
        <p:nvSpPr>
          <p:cNvPr id="3" name="Content Placeholder 2"/>
          <p:cNvSpPr>
            <a:spLocks noGrp="1"/>
          </p:cNvSpPr>
          <p:nvPr>
            <p:ph sz="quarter" idx="1"/>
          </p:nvPr>
        </p:nvSpPr>
        <p:spPr/>
        <p:txBody>
          <a:bodyPr/>
          <a:lstStyle/>
          <a:p>
            <a:endParaRPr lang="en-US" dirty="0" smtClean="0"/>
          </a:p>
          <a:p>
            <a:r>
              <a:rPr lang="en-US" dirty="0" smtClean="0"/>
              <a:t>It provides poor performances</a:t>
            </a:r>
          </a:p>
          <a:p>
            <a:r>
              <a:rPr lang="en-US" dirty="0" smtClean="0"/>
              <a:t>More efficient search technique is required</a:t>
            </a:r>
            <a:endParaRPr lang="en-US" dirty="0"/>
          </a:p>
        </p:txBody>
      </p:sp>
    </p:spTree>
    <p:extLst>
      <p:ext uri="{BB962C8B-B14F-4D97-AF65-F5344CB8AC3E}">
        <p14:creationId xmlns:p14="http://schemas.microsoft.com/office/powerpoint/2010/main" val="115488957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Direct access method</a:t>
            </a:r>
            <a:endParaRPr lang="en-US" dirty="0"/>
          </a:p>
        </p:txBody>
      </p:sp>
      <p:sp>
        <p:nvSpPr>
          <p:cNvPr id="3" name="Content Placeholder 2"/>
          <p:cNvSpPr>
            <a:spLocks noGrp="1"/>
          </p:cNvSpPr>
          <p:nvPr>
            <p:ph sz="quarter" idx="1"/>
          </p:nvPr>
        </p:nvSpPr>
        <p:spPr>
          <a:xfrm>
            <a:off x="838200" y="1549400"/>
            <a:ext cx="10515600" cy="4873752"/>
          </a:xfrm>
        </p:spPr>
        <p:txBody>
          <a:bodyPr>
            <a:noAutofit/>
          </a:bodyPr>
          <a:lstStyle/>
          <a:p>
            <a:pPr algn="just">
              <a:lnSpc>
                <a:spcPct val="100000"/>
              </a:lnSpc>
            </a:pPr>
            <a:r>
              <a:rPr lang="en-US" sz="2400" dirty="0"/>
              <a:t>It is also called random access method</a:t>
            </a:r>
          </a:p>
          <a:p>
            <a:pPr algn="just">
              <a:lnSpc>
                <a:spcPct val="100000"/>
              </a:lnSpc>
            </a:pPr>
            <a:r>
              <a:rPr lang="en-US" sz="2400" dirty="0"/>
              <a:t>This access allows a user to position the read/write mark before reading and writing</a:t>
            </a:r>
          </a:p>
          <a:p>
            <a:pPr algn="just">
              <a:lnSpc>
                <a:spcPct val="100000"/>
              </a:lnSpc>
            </a:pPr>
            <a:r>
              <a:rPr lang="en-US" sz="2400" dirty="0"/>
              <a:t>Direct access method provides, accessing the records directly. Direct access method is based on the hard disk that is a direct access device it allows random access of any block</a:t>
            </a:r>
          </a:p>
          <a:p>
            <a:pPr algn="just">
              <a:lnSpc>
                <a:spcPct val="100000"/>
              </a:lnSpc>
            </a:pPr>
            <a:r>
              <a:rPr lang="en-US" sz="2400" dirty="0"/>
              <a:t>Each record has its own address on the file with by the help of which it can be directly accessed for reading or writing</a:t>
            </a:r>
          </a:p>
          <a:p>
            <a:pPr algn="just">
              <a:lnSpc>
                <a:spcPct val="100000"/>
              </a:lnSpc>
            </a:pPr>
            <a:r>
              <a:rPr lang="en-US" sz="2400" dirty="0"/>
              <a:t>There is no restriction on the order of reading and writing for a direct access file</a:t>
            </a:r>
          </a:p>
        </p:txBody>
      </p:sp>
    </p:spTree>
    <p:extLst>
      <p:ext uri="{BB962C8B-B14F-4D97-AF65-F5344CB8AC3E}">
        <p14:creationId xmlns:p14="http://schemas.microsoft.com/office/powerpoint/2010/main" val="69201459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812800" y="1625600"/>
            <a:ext cx="10871200" cy="4470400"/>
          </a:xfrm>
        </p:spPr>
        <p:txBody>
          <a:bodyPr>
            <a:noAutofit/>
          </a:bodyPr>
          <a:lstStyle/>
          <a:p>
            <a:pPr algn="just">
              <a:lnSpc>
                <a:spcPct val="100000"/>
              </a:lnSpc>
            </a:pPr>
            <a:r>
              <a:rPr lang="en-US" sz="2400" dirty="0"/>
              <a:t>At the time of file creation, access method is defined. According to defined access method, file is accessed</a:t>
            </a:r>
          </a:p>
          <a:p>
            <a:pPr algn="just">
              <a:lnSpc>
                <a:spcPct val="100000"/>
              </a:lnSpc>
            </a:pPr>
            <a:r>
              <a:rPr lang="en-US" sz="2400" dirty="0"/>
              <a:t>Sequential access of direct file is possible but direct access of sequential file is not</a:t>
            </a:r>
          </a:p>
          <a:p>
            <a:pPr algn="just">
              <a:lnSpc>
                <a:spcPct val="100000"/>
              </a:lnSpc>
            </a:pPr>
            <a:endParaRPr lang="en-US" sz="2400" dirty="0"/>
          </a:p>
          <a:p>
            <a:pPr marL="0" indent="0" algn="just">
              <a:lnSpc>
                <a:spcPct val="100000"/>
              </a:lnSpc>
              <a:buNone/>
            </a:pPr>
            <a:r>
              <a:rPr lang="en-US" sz="2400" b="1" dirty="0"/>
              <a:t>Disadvantages of Direct access method</a:t>
            </a:r>
          </a:p>
          <a:p>
            <a:pPr algn="just">
              <a:lnSpc>
                <a:spcPct val="100000"/>
              </a:lnSpc>
            </a:pPr>
            <a:r>
              <a:rPr lang="en-US" sz="2400" dirty="0"/>
              <a:t>Poor utilization of input output devices</a:t>
            </a:r>
          </a:p>
          <a:p>
            <a:pPr algn="just">
              <a:lnSpc>
                <a:spcPct val="100000"/>
              </a:lnSpc>
            </a:pPr>
            <a:r>
              <a:rPr lang="en-US" sz="2400" dirty="0"/>
              <a:t>Consumes CPU time for record address calculation</a:t>
            </a:r>
          </a:p>
        </p:txBody>
      </p:sp>
    </p:spTree>
    <p:extLst>
      <p:ext uri="{BB962C8B-B14F-4D97-AF65-F5344CB8AC3E}">
        <p14:creationId xmlns:p14="http://schemas.microsoft.com/office/powerpoint/2010/main" val="74728594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Directory</a:t>
            </a:r>
            <a:endParaRPr lang="en-US" dirty="0"/>
          </a:p>
        </p:txBody>
      </p:sp>
      <p:sp>
        <p:nvSpPr>
          <p:cNvPr id="3" name="Content Placeholder 2"/>
          <p:cNvSpPr>
            <a:spLocks noGrp="1"/>
          </p:cNvSpPr>
          <p:nvPr>
            <p:ph sz="quarter" idx="1"/>
          </p:nvPr>
        </p:nvSpPr>
        <p:spPr>
          <a:xfrm>
            <a:off x="838200" y="1600200"/>
            <a:ext cx="10515600" cy="4873752"/>
          </a:xfrm>
        </p:spPr>
        <p:txBody>
          <a:bodyPr>
            <a:normAutofit/>
          </a:bodyPr>
          <a:lstStyle/>
          <a:p>
            <a:pPr algn="just">
              <a:lnSpc>
                <a:spcPct val="100000"/>
              </a:lnSpc>
            </a:pPr>
            <a:r>
              <a:rPr lang="en-US" sz="2400" dirty="0"/>
              <a:t>Directory is a data structure that lists files and subdirectories in a collection. Directory structure contains a list of entries one for each file</a:t>
            </a:r>
          </a:p>
          <a:p>
            <a:pPr algn="just">
              <a:lnSpc>
                <a:spcPct val="100000"/>
              </a:lnSpc>
            </a:pPr>
            <a:r>
              <a:rPr lang="en-US" sz="2400" dirty="0"/>
              <a:t>Directory does not store any user data but contains only its reference</a:t>
            </a:r>
          </a:p>
          <a:p>
            <a:pPr algn="just">
              <a:lnSpc>
                <a:spcPct val="100000"/>
              </a:lnSpc>
            </a:pPr>
            <a:r>
              <a:rPr lang="en-US" sz="2400" dirty="0"/>
              <a:t>File system maintain directories or folders for keeping information of files.</a:t>
            </a:r>
          </a:p>
          <a:p>
            <a:pPr algn="just">
              <a:lnSpc>
                <a:spcPct val="100000"/>
              </a:lnSpc>
            </a:pPr>
            <a:r>
              <a:rPr lang="en-US" sz="2400" dirty="0"/>
              <a:t>User stores file in a file system using directory</a:t>
            </a:r>
          </a:p>
          <a:p>
            <a:pPr algn="just">
              <a:lnSpc>
                <a:spcPct val="100000"/>
              </a:lnSpc>
            </a:pPr>
            <a:r>
              <a:rPr lang="en-US" sz="2400" dirty="0"/>
              <a:t>Directory structure organizes and provides information about the files in a system</a:t>
            </a:r>
          </a:p>
        </p:txBody>
      </p:sp>
    </p:spTree>
    <p:extLst>
      <p:ext uri="{BB962C8B-B14F-4D97-AF65-F5344CB8AC3E}">
        <p14:creationId xmlns:p14="http://schemas.microsoft.com/office/powerpoint/2010/main" val="112028480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Directory</a:t>
            </a:r>
            <a:endParaRPr lang="en-US" dirty="0"/>
          </a:p>
        </p:txBody>
      </p:sp>
      <p:sp>
        <p:nvSpPr>
          <p:cNvPr id="3" name="Content Placeholder 2"/>
          <p:cNvSpPr>
            <a:spLocks noGrp="1"/>
          </p:cNvSpPr>
          <p:nvPr>
            <p:ph sz="quarter" idx="1"/>
          </p:nvPr>
        </p:nvSpPr>
        <p:spPr/>
        <p:txBody>
          <a:bodyPr>
            <a:normAutofit/>
          </a:bodyPr>
          <a:lstStyle/>
          <a:p>
            <a:pPr algn="just">
              <a:lnSpc>
                <a:spcPct val="100000"/>
              </a:lnSpc>
            </a:pPr>
            <a:r>
              <a:rPr lang="en-US" sz="2400" dirty="0"/>
              <a:t>single dot (.) indicates a current directory and double dot (..) indicates a parent directory. The root is identified by the directory  ‘/’. The root file system has several subdirectories</a:t>
            </a:r>
          </a:p>
          <a:p>
            <a:pPr algn="just">
              <a:lnSpc>
                <a:spcPct val="100000"/>
              </a:lnSpc>
            </a:pPr>
            <a:r>
              <a:rPr lang="en-US" sz="2400" dirty="0"/>
              <a:t>Window file system uses a letter followed by colon for specifying root directory. For ex. Root directory in window is C:, D: or E:</a:t>
            </a:r>
          </a:p>
          <a:p>
            <a:pPr algn="just">
              <a:lnSpc>
                <a:spcPct val="100000"/>
              </a:lnSpc>
            </a:pPr>
            <a:r>
              <a:rPr lang="en-US" sz="2400" dirty="0"/>
              <a:t>Unix and Linux file system uses slash (/) for specifying root directory</a:t>
            </a:r>
          </a:p>
        </p:txBody>
      </p:sp>
    </p:spTree>
    <p:extLst>
      <p:ext uri="{BB962C8B-B14F-4D97-AF65-F5344CB8AC3E}">
        <p14:creationId xmlns:p14="http://schemas.microsoft.com/office/powerpoint/2010/main" val="164237025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Operation on directory</a:t>
            </a:r>
            <a:endParaRPr lang="en-US" dirty="0"/>
          </a:p>
        </p:txBody>
      </p:sp>
      <p:sp>
        <p:nvSpPr>
          <p:cNvPr id="3" name="Content Placeholder 2"/>
          <p:cNvSpPr>
            <a:spLocks noGrp="1"/>
          </p:cNvSpPr>
          <p:nvPr>
            <p:ph sz="quarter" idx="1"/>
          </p:nvPr>
        </p:nvSpPr>
        <p:spPr>
          <a:xfrm>
            <a:off x="838200" y="1600200"/>
            <a:ext cx="10515600" cy="4873752"/>
          </a:xfrm>
        </p:spPr>
        <p:txBody>
          <a:bodyPr>
            <a:normAutofit fontScale="85000" lnSpcReduction="10000"/>
          </a:bodyPr>
          <a:lstStyle/>
          <a:p>
            <a:pPr algn="just">
              <a:lnSpc>
                <a:spcPct val="150000"/>
              </a:lnSpc>
            </a:pPr>
            <a:r>
              <a:rPr lang="en-US" b="1" dirty="0" smtClean="0"/>
              <a:t>File searching: </a:t>
            </a:r>
            <a:r>
              <a:rPr lang="en-US" dirty="0" smtClean="0"/>
              <a:t>directory structure is searched for particular file entry. File uses symbolic names and similar names may indicate a relationship between files</a:t>
            </a:r>
          </a:p>
          <a:p>
            <a:pPr algn="just">
              <a:lnSpc>
                <a:spcPct val="150000"/>
              </a:lnSpc>
            </a:pPr>
            <a:r>
              <a:rPr lang="en-US" b="1" dirty="0" smtClean="0"/>
              <a:t>Create a file: </a:t>
            </a:r>
            <a:r>
              <a:rPr lang="en-US" dirty="0" smtClean="0"/>
              <a:t>user create new file and added to the directory</a:t>
            </a:r>
          </a:p>
          <a:p>
            <a:pPr algn="just">
              <a:lnSpc>
                <a:spcPct val="150000"/>
              </a:lnSpc>
            </a:pPr>
            <a:r>
              <a:rPr lang="en-US" b="1" dirty="0" smtClean="0"/>
              <a:t>Delete a file: </a:t>
            </a:r>
            <a:r>
              <a:rPr lang="en-US" dirty="0" smtClean="0"/>
              <a:t>user delete the file after completing its work on files</a:t>
            </a:r>
          </a:p>
          <a:p>
            <a:pPr algn="just">
              <a:lnSpc>
                <a:spcPct val="150000"/>
              </a:lnSpc>
            </a:pPr>
            <a:r>
              <a:rPr lang="en-US" b="1" dirty="0" smtClean="0"/>
              <a:t>Rename a file: </a:t>
            </a:r>
            <a:r>
              <a:rPr lang="en-US" dirty="0" smtClean="0"/>
              <a:t>user change the file name if file content is change</a:t>
            </a:r>
          </a:p>
          <a:p>
            <a:pPr algn="just">
              <a:lnSpc>
                <a:spcPct val="150000"/>
              </a:lnSpc>
            </a:pPr>
            <a:r>
              <a:rPr lang="en-US" b="1" dirty="0" smtClean="0"/>
              <a:t>Listing of directory:</a:t>
            </a:r>
            <a:r>
              <a:rPr lang="en-US" dirty="0" smtClean="0"/>
              <a:t> listing of file in the directory for some use. MS-DOS and Windows uses “</a:t>
            </a:r>
            <a:r>
              <a:rPr lang="en-US" dirty="0" err="1" smtClean="0"/>
              <a:t>dir</a:t>
            </a:r>
            <a:r>
              <a:rPr lang="en-US" dirty="0" smtClean="0"/>
              <a:t>” command and Linux/Unix uses “</a:t>
            </a:r>
            <a:r>
              <a:rPr lang="en-US" dirty="0" err="1" smtClean="0"/>
              <a:t>ls</a:t>
            </a:r>
            <a:r>
              <a:rPr lang="en-US" dirty="0" smtClean="0"/>
              <a:t>” command for this purpose</a:t>
            </a:r>
            <a:endParaRPr lang="en-US" dirty="0"/>
          </a:p>
        </p:txBody>
      </p:sp>
    </p:spTree>
    <p:extLst>
      <p:ext uri="{BB962C8B-B14F-4D97-AF65-F5344CB8AC3E}">
        <p14:creationId xmlns:p14="http://schemas.microsoft.com/office/powerpoint/2010/main" val="355533973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783380" y="1469214"/>
            <a:ext cx="8001000" cy="4797552"/>
          </a:xfrm>
        </p:spPr>
        <p:txBody>
          <a:bodyPr/>
          <a:lstStyle/>
          <a:p>
            <a:pPr algn="just"/>
            <a:r>
              <a:rPr lang="en-US" dirty="0" smtClean="0"/>
              <a:t>A </a:t>
            </a:r>
            <a:r>
              <a:rPr lang="en-US" dirty="0"/>
              <a:t>collection of nodes containing information about all files.</a:t>
            </a:r>
          </a:p>
          <a:p>
            <a:endParaRPr lang="en-US" dirty="0"/>
          </a:p>
        </p:txBody>
      </p:sp>
      <p:grpSp>
        <p:nvGrpSpPr>
          <p:cNvPr id="4" name="Group 3"/>
          <p:cNvGrpSpPr/>
          <p:nvPr/>
        </p:nvGrpSpPr>
        <p:grpSpPr>
          <a:xfrm>
            <a:off x="2819400" y="2535155"/>
            <a:ext cx="5715000" cy="3524250"/>
            <a:chOff x="2362200" y="1962150"/>
            <a:chExt cx="4362450" cy="3524250"/>
          </a:xfrm>
        </p:grpSpPr>
        <p:sp>
          <p:nvSpPr>
            <p:cNvPr id="5" name="Oval 4"/>
            <p:cNvSpPr>
              <a:spLocks noChangeArrowheads="1"/>
            </p:cNvSpPr>
            <p:nvPr/>
          </p:nvSpPr>
          <p:spPr bwMode="auto">
            <a:xfrm>
              <a:off x="2819400" y="2286000"/>
              <a:ext cx="533400" cy="457200"/>
            </a:xfrm>
            <a:prstGeom prst="ellipse">
              <a:avLst/>
            </a:prstGeom>
            <a:solidFill>
              <a:schemeClr val="bg1"/>
            </a:solidFill>
            <a:ln w="9525">
              <a:solidFill>
                <a:schemeClr val="tx1"/>
              </a:solidFill>
              <a:round/>
              <a:headEnd/>
              <a:tailEnd/>
            </a:ln>
          </p:spPr>
          <p:txBody>
            <a:bodyPr wrap="none" anchor="ctr"/>
            <a:lstStyle/>
            <a:p>
              <a:endParaRPr lang="en-US" altLang="en-US"/>
            </a:p>
          </p:txBody>
        </p:sp>
        <p:sp>
          <p:nvSpPr>
            <p:cNvPr id="6" name="Oval 5"/>
            <p:cNvSpPr>
              <a:spLocks noChangeArrowheads="1"/>
            </p:cNvSpPr>
            <p:nvPr/>
          </p:nvSpPr>
          <p:spPr bwMode="auto">
            <a:xfrm>
              <a:off x="3581400" y="2286000"/>
              <a:ext cx="533400" cy="457200"/>
            </a:xfrm>
            <a:prstGeom prst="ellipse">
              <a:avLst/>
            </a:prstGeom>
            <a:solidFill>
              <a:schemeClr val="bg1"/>
            </a:solidFill>
            <a:ln w="9525">
              <a:solidFill>
                <a:schemeClr val="tx1"/>
              </a:solidFill>
              <a:round/>
              <a:headEnd/>
              <a:tailEnd/>
            </a:ln>
          </p:spPr>
          <p:txBody>
            <a:bodyPr wrap="none" anchor="ctr"/>
            <a:lstStyle/>
            <a:p>
              <a:endParaRPr lang="en-US" altLang="en-US"/>
            </a:p>
          </p:txBody>
        </p:sp>
        <p:sp>
          <p:nvSpPr>
            <p:cNvPr id="7" name="Oval 6"/>
            <p:cNvSpPr>
              <a:spLocks noChangeArrowheads="1"/>
            </p:cNvSpPr>
            <p:nvPr/>
          </p:nvSpPr>
          <p:spPr bwMode="auto">
            <a:xfrm>
              <a:off x="4343400" y="2286000"/>
              <a:ext cx="533400" cy="457200"/>
            </a:xfrm>
            <a:prstGeom prst="ellipse">
              <a:avLst/>
            </a:prstGeom>
            <a:solidFill>
              <a:schemeClr val="bg1"/>
            </a:solidFill>
            <a:ln w="9525">
              <a:solidFill>
                <a:schemeClr val="tx1"/>
              </a:solidFill>
              <a:round/>
              <a:headEnd/>
              <a:tailEnd/>
            </a:ln>
          </p:spPr>
          <p:txBody>
            <a:bodyPr wrap="none" anchor="ctr"/>
            <a:lstStyle/>
            <a:p>
              <a:endParaRPr lang="en-US" altLang="en-US"/>
            </a:p>
          </p:txBody>
        </p:sp>
        <p:sp>
          <p:nvSpPr>
            <p:cNvPr id="8" name="Oval 7"/>
            <p:cNvSpPr>
              <a:spLocks noChangeArrowheads="1"/>
            </p:cNvSpPr>
            <p:nvPr/>
          </p:nvSpPr>
          <p:spPr bwMode="auto">
            <a:xfrm>
              <a:off x="5105400" y="2286000"/>
              <a:ext cx="533400" cy="457200"/>
            </a:xfrm>
            <a:prstGeom prst="ellipse">
              <a:avLst/>
            </a:prstGeom>
            <a:solidFill>
              <a:schemeClr val="bg1"/>
            </a:solidFill>
            <a:ln w="9525">
              <a:solidFill>
                <a:schemeClr val="tx1"/>
              </a:solidFill>
              <a:round/>
              <a:headEnd/>
              <a:tailEnd/>
            </a:ln>
          </p:spPr>
          <p:txBody>
            <a:bodyPr wrap="none" anchor="ctr"/>
            <a:lstStyle/>
            <a:p>
              <a:endParaRPr lang="en-US" altLang="en-US"/>
            </a:p>
          </p:txBody>
        </p:sp>
        <p:sp>
          <p:nvSpPr>
            <p:cNvPr id="9" name="Oval 8"/>
            <p:cNvSpPr>
              <a:spLocks noChangeArrowheads="1"/>
            </p:cNvSpPr>
            <p:nvPr/>
          </p:nvSpPr>
          <p:spPr bwMode="auto">
            <a:xfrm>
              <a:off x="5867400" y="2590800"/>
              <a:ext cx="533400" cy="457200"/>
            </a:xfrm>
            <a:prstGeom prst="ellipse">
              <a:avLst/>
            </a:prstGeom>
            <a:solidFill>
              <a:schemeClr val="bg1"/>
            </a:solidFill>
            <a:ln w="9525">
              <a:solidFill>
                <a:schemeClr val="tx1"/>
              </a:solidFill>
              <a:round/>
              <a:headEnd/>
              <a:tailEnd/>
            </a:ln>
          </p:spPr>
          <p:txBody>
            <a:bodyPr wrap="none" anchor="ctr"/>
            <a:lstStyle/>
            <a:p>
              <a:endParaRPr lang="en-US" altLang="en-US"/>
            </a:p>
          </p:txBody>
        </p:sp>
        <p:sp>
          <p:nvSpPr>
            <p:cNvPr id="10" name="Rectangle 9"/>
            <p:cNvSpPr>
              <a:spLocks noChangeArrowheads="1"/>
            </p:cNvSpPr>
            <p:nvPr/>
          </p:nvSpPr>
          <p:spPr bwMode="auto">
            <a:xfrm>
              <a:off x="2819400" y="4267200"/>
              <a:ext cx="457200" cy="609600"/>
            </a:xfrm>
            <a:prstGeom prst="rect">
              <a:avLst/>
            </a:prstGeom>
            <a:solidFill>
              <a:schemeClr val="bg1"/>
            </a:solidFill>
            <a:ln w="9525">
              <a:solidFill>
                <a:schemeClr val="tx1"/>
              </a:solidFill>
              <a:miter lim="800000"/>
              <a:headEnd/>
              <a:tailEnd/>
            </a:ln>
          </p:spPr>
          <p:txBody>
            <a:bodyPr wrap="none" anchor="ctr"/>
            <a:lstStyle/>
            <a:p>
              <a:pPr algn="ctr"/>
              <a:r>
                <a:rPr lang="en-US" altLang="en-US">
                  <a:latin typeface="Helvetica" pitchFamily="-84" charset="0"/>
                </a:rPr>
                <a:t>F 1</a:t>
              </a:r>
            </a:p>
          </p:txBody>
        </p:sp>
        <p:sp>
          <p:nvSpPr>
            <p:cNvPr id="11" name="Rectangle 10"/>
            <p:cNvSpPr>
              <a:spLocks noChangeArrowheads="1"/>
            </p:cNvSpPr>
            <p:nvPr/>
          </p:nvSpPr>
          <p:spPr bwMode="auto">
            <a:xfrm>
              <a:off x="3581400" y="4267200"/>
              <a:ext cx="457200" cy="533400"/>
            </a:xfrm>
            <a:prstGeom prst="rect">
              <a:avLst/>
            </a:prstGeom>
            <a:solidFill>
              <a:schemeClr val="bg1"/>
            </a:solidFill>
            <a:ln w="9525">
              <a:solidFill>
                <a:schemeClr val="tx1"/>
              </a:solidFill>
              <a:miter lim="800000"/>
              <a:headEnd/>
              <a:tailEnd/>
            </a:ln>
          </p:spPr>
          <p:txBody>
            <a:bodyPr wrap="none" anchor="ctr"/>
            <a:lstStyle/>
            <a:p>
              <a:pPr algn="ctr"/>
              <a:r>
                <a:rPr lang="en-US" altLang="en-US">
                  <a:latin typeface="Helvetica" pitchFamily="-84" charset="0"/>
                </a:rPr>
                <a:t>F 2</a:t>
              </a:r>
            </a:p>
          </p:txBody>
        </p:sp>
        <p:sp>
          <p:nvSpPr>
            <p:cNvPr id="12" name="Rectangle 11"/>
            <p:cNvSpPr>
              <a:spLocks noChangeArrowheads="1"/>
            </p:cNvSpPr>
            <p:nvPr/>
          </p:nvSpPr>
          <p:spPr bwMode="auto">
            <a:xfrm>
              <a:off x="4343400" y="4267200"/>
              <a:ext cx="457200" cy="838200"/>
            </a:xfrm>
            <a:prstGeom prst="rect">
              <a:avLst/>
            </a:prstGeom>
            <a:solidFill>
              <a:schemeClr val="bg1"/>
            </a:solidFill>
            <a:ln w="9525">
              <a:solidFill>
                <a:schemeClr val="tx1"/>
              </a:solidFill>
              <a:miter lim="800000"/>
              <a:headEnd/>
              <a:tailEnd/>
            </a:ln>
          </p:spPr>
          <p:txBody>
            <a:bodyPr wrap="none" anchor="ctr"/>
            <a:lstStyle/>
            <a:p>
              <a:pPr algn="ctr"/>
              <a:r>
                <a:rPr lang="en-US" altLang="en-US">
                  <a:latin typeface="Helvetica" pitchFamily="-84" charset="0"/>
                </a:rPr>
                <a:t>F 3</a:t>
              </a:r>
            </a:p>
          </p:txBody>
        </p:sp>
        <p:sp>
          <p:nvSpPr>
            <p:cNvPr id="13" name="Rectangle 12"/>
            <p:cNvSpPr>
              <a:spLocks noChangeArrowheads="1"/>
            </p:cNvSpPr>
            <p:nvPr/>
          </p:nvSpPr>
          <p:spPr bwMode="auto">
            <a:xfrm>
              <a:off x="5105400" y="4267200"/>
              <a:ext cx="457200" cy="457200"/>
            </a:xfrm>
            <a:prstGeom prst="rect">
              <a:avLst/>
            </a:prstGeom>
            <a:solidFill>
              <a:schemeClr val="bg1"/>
            </a:solidFill>
            <a:ln w="9525">
              <a:solidFill>
                <a:schemeClr val="tx1"/>
              </a:solidFill>
              <a:miter lim="800000"/>
              <a:headEnd/>
              <a:tailEnd/>
            </a:ln>
          </p:spPr>
          <p:txBody>
            <a:bodyPr wrap="none" anchor="ctr"/>
            <a:lstStyle/>
            <a:p>
              <a:pPr algn="ctr"/>
              <a:r>
                <a:rPr lang="en-US" altLang="en-US">
                  <a:latin typeface="Helvetica" pitchFamily="-84" charset="0"/>
                </a:rPr>
                <a:t>F 4</a:t>
              </a:r>
            </a:p>
          </p:txBody>
        </p:sp>
        <p:sp>
          <p:nvSpPr>
            <p:cNvPr id="14" name="Rectangle 13"/>
            <p:cNvSpPr>
              <a:spLocks noChangeArrowheads="1"/>
            </p:cNvSpPr>
            <p:nvPr/>
          </p:nvSpPr>
          <p:spPr bwMode="auto">
            <a:xfrm>
              <a:off x="5867400" y="4648200"/>
              <a:ext cx="457200" cy="609600"/>
            </a:xfrm>
            <a:prstGeom prst="rect">
              <a:avLst/>
            </a:prstGeom>
            <a:solidFill>
              <a:schemeClr val="bg1"/>
            </a:solidFill>
            <a:ln w="9525">
              <a:solidFill>
                <a:schemeClr val="tx1"/>
              </a:solidFill>
              <a:miter lim="800000"/>
              <a:headEnd/>
              <a:tailEnd/>
            </a:ln>
          </p:spPr>
          <p:txBody>
            <a:bodyPr wrap="none" anchor="ctr"/>
            <a:lstStyle/>
            <a:p>
              <a:pPr algn="ctr"/>
              <a:r>
                <a:rPr lang="en-US" altLang="en-US">
                  <a:latin typeface="Helvetica" pitchFamily="-84" charset="0"/>
                </a:rPr>
                <a:t>F n</a:t>
              </a:r>
            </a:p>
          </p:txBody>
        </p:sp>
        <p:sp>
          <p:nvSpPr>
            <p:cNvPr id="15" name="Line 14"/>
            <p:cNvSpPr>
              <a:spLocks noChangeShapeType="1"/>
            </p:cNvSpPr>
            <p:nvPr/>
          </p:nvSpPr>
          <p:spPr bwMode="auto">
            <a:xfrm>
              <a:off x="3838575" y="2743200"/>
              <a:ext cx="0" cy="1524000"/>
            </a:xfrm>
            <a:prstGeom prst="line">
              <a:avLst/>
            </a:prstGeom>
            <a:noFill/>
            <a:ln w="9525">
              <a:solidFill>
                <a:schemeClr val="tx1"/>
              </a:solidFill>
              <a:round/>
              <a:headEnd/>
              <a:tailEnd type="arrow"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6" name="Line 15"/>
            <p:cNvSpPr>
              <a:spLocks noChangeShapeType="1"/>
            </p:cNvSpPr>
            <p:nvPr/>
          </p:nvSpPr>
          <p:spPr bwMode="auto">
            <a:xfrm>
              <a:off x="4572000" y="2743200"/>
              <a:ext cx="0" cy="1524000"/>
            </a:xfrm>
            <a:prstGeom prst="line">
              <a:avLst/>
            </a:prstGeom>
            <a:noFill/>
            <a:ln w="9525">
              <a:solidFill>
                <a:schemeClr val="tx1"/>
              </a:solidFill>
              <a:round/>
              <a:headEnd/>
              <a:tailEnd type="arrow"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7" name="Line 16"/>
            <p:cNvSpPr>
              <a:spLocks noChangeShapeType="1"/>
            </p:cNvSpPr>
            <p:nvPr/>
          </p:nvSpPr>
          <p:spPr bwMode="auto">
            <a:xfrm>
              <a:off x="6096000" y="3048000"/>
              <a:ext cx="0" cy="1600200"/>
            </a:xfrm>
            <a:prstGeom prst="line">
              <a:avLst/>
            </a:prstGeom>
            <a:noFill/>
            <a:ln w="9525">
              <a:solidFill>
                <a:schemeClr val="tx1"/>
              </a:solidFill>
              <a:round/>
              <a:headEnd/>
              <a:tailEnd type="arrow"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8" name="Line 17"/>
            <p:cNvSpPr>
              <a:spLocks noChangeShapeType="1"/>
            </p:cNvSpPr>
            <p:nvPr/>
          </p:nvSpPr>
          <p:spPr bwMode="auto">
            <a:xfrm>
              <a:off x="5334000" y="2743200"/>
              <a:ext cx="0" cy="1524000"/>
            </a:xfrm>
            <a:prstGeom prst="line">
              <a:avLst/>
            </a:prstGeom>
            <a:noFill/>
            <a:ln w="9525">
              <a:solidFill>
                <a:schemeClr val="tx1"/>
              </a:solidFill>
              <a:round/>
              <a:headEnd/>
              <a:tailEnd type="arrow"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9" name="Line 18"/>
            <p:cNvSpPr>
              <a:spLocks noChangeShapeType="1"/>
            </p:cNvSpPr>
            <p:nvPr/>
          </p:nvSpPr>
          <p:spPr bwMode="auto">
            <a:xfrm>
              <a:off x="3048000" y="2743200"/>
              <a:ext cx="0" cy="1524000"/>
            </a:xfrm>
            <a:prstGeom prst="line">
              <a:avLst/>
            </a:prstGeom>
            <a:noFill/>
            <a:ln w="9525">
              <a:solidFill>
                <a:schemeClr val="tx1"/>
              </a:solidFill>
              <a:round/>
              <a:headEnd/>
              <a:tailEnd type="arrow"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0" name="Freeform 19"/>
            <p:cNvSpPr>
              <a:spLocks/>
            </p:cNvSpPr>
            <p:nvPr/>
          </p:nvSpPr>
          <p:spPr bwMode="auto">
            <a:xfrm>
              <a:off x="2538413" y="1962150"/>
              <a:ext cx="4186237" cy="1473200"/>
            </a:xfrm>
            <a:custGeom>
              <a:avLst/>
              <a:gdLst>
                <a:gd name="T0" fmla="*/ 2147483647 w 2637"/>
                <a:gd name="T1" fmla="*/ 2147483647 h 928"/>
                <a:gd name="T2" fmla="*/ 2147483647 w 2637"/>
                <a:gd name="T3" fmla="*/ 2147483647 h 928"/>
                <a:gd name="T4" fmla="*/ 2147483647 w 2637"/>
                <a:gd name="T5" fmla="*/ 2147483647 h 928"/>
                <a:gd name="T6" fmla="*/ 2147483647 w 2637"/>
                <a:gd name="T7" fmla="*/ 2147483647 h 928"/>
                <a:gd name="T8" fmla="*/ 2147483647 w 2637"/>
                <a:gd name="T9" fmla="*/ 0 h 928"/>
                <a:gd name="T10" fmla="*/ 2147483647 w 2637"/>
                <a:gd name="T11" fmla="*/ 2147483647 h 928"/>
                <a:gd name="T12" fmla="*/ 2147483647 w 2637"/>
                <a:gd name="T13" fmla="*/ 2147483647 h 928"/>
                <a:gd name="T14" fmla="*/ 2147483647 w 2637"/>
                <a:gd name="T15" fmla="*/ 2147483647 h 928"/>
                <a:gd name="T16" fmla="*/ 2147483647 w 2637"/>
                <a:gd name="T17" fmla="*/ 2147483647 h 928"/>
                <a:gd name="T18" fmla="*/ 2147483647 w 2637"/>
                <a:gd name="T19" fmla="*/ 2147483647 h 928"/>
                <a:gd name="T20" fmla="*/ 2147483647 w 2637"/>
                <a:gd name="T21" fmla="*/ 2147483647 h 928"/>
                <a:gd name="T22" fmla="*/ 2147483647 w 2637"/>
                <a:gd name="T23" fmla="*/ 2147483647 h 928"/>
                <a:gd name="T24" fmla="*/ 2147483647 w 2637"/>
                <a:gd name="T25" fmla="*/ 2147483647 h 928"/>
                <a:gd name="T26" fmla="*/ 2147483647 w 2637"/>
                <a:gd name="T27" fmla="*/ 2147483647 h 928"/>
                <a:gd name="T28" fmla="*/ 2147483647 w 2637"/>
                <a:gd name="T29" fmla="*/ 2147483647 h 928"/>
                <a:gd name="T30" fmla="*/ 2147483647 w 2637"/>
                <a:gd name="T31" fmla="*/ 2147483647 h 928"/>
                <a:gd name="T32" fmla="*/ 2147483647 w 2637"/>
                <a:gd name="T33" fmla="*/ 2147483647 h 928"/>
                <a:gd name="T34" fmla="*/ 2147483647 w 2637"/>
                <a:gd name="T35" fmla="*/ 2147483647 h 928"/>
                <a:gd name="T36" fmla="*/ 2147483647 w 2637"/>
                <a:gd name="T37" fmla="*/ 2147483647 h 928"/>
                <a:gd name="T38" fmla="*/ 2147483647 w 2637"/>
                <a:gd name="T39" fmla="*/ 2147483647 h 928"/>
                <a:gd name="T40" fmla="*/ 2147483647 w 2637"/>
                <a:gd name="T41" fmla="*/ 2147483647 h 928"/>
                <a:gd name="T42" fmla="*/ 2147483647 w 2637"/>
                <a:gd name="T43" fmla="*/ 2147483647 h 928"/>
                <a:gd name="T44" fmla="*/ 2147483647 w 2637"/>
                <a:gd name="T45" fmla="*/ 2147483647 h 928"/>
                <a:gd name="T46" fmla="*/ 2147483647 w 2637"/>
                <a:gd name="T47" fmla="*/ 2147483647 h 928"/>
                <a:gd name="T48" fmla="*/ 2147483647 w 2637"/>
                <a:gd name="T49" fmla="*/ 2147483647 h 928"/>
                <a:gd name="T50" fmla="*/ 2147483647 w 2637"/>
                <a:gd name="T51" fmla="*/ 2147483647 h 928"/>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2637"/>
                <a:gd name="T79" fmla="*/ 0 h 928"/>
                <a:gd name="T80" fmla="*/ 2637 w 2637"/>
                <a:gd name="T81" fmla="*/ 928 h 928"/>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2637" h="928">
                  <a:moveTo>
                    <a:pt x="10" y="328"/>
                  </a:moveTo>
                  <a:cubicBezTo>
                    <a:pt x="14" y="291"/>
                    <a:pt x="6" y="248"/>
                    <a:pt x="28" y="219"/>
                  </a:cubicBezTo>
                  <a:cubicBezTo>
                    <a:pt x="124" y="92"/>
                    <a:pt x="264" y="66"/>
                    <a:pt x="410" y="37"/>
                  </a:cubicBezTo>
                  <a:cubicBezTo>
                    <a:pt x="516" y="16"/>
                    <a:pt x="457" y="14"/>
                    <a:pt x="583" y="10"/>
                  </a:cubicBezTo>
                  <a:cubicBezTo>
                    <a:pt x="728" y="5"/>
                    <a:pt x="874" y="3"/>
                    <a:pt x="1019" y="0"/>
                  </a:cubicBezTo>
                  <a:cubicBezTo>
                    <a:pt x="1146" y="3"/>
                    <a:pt x="1274" y="3"/>
                    <a:pt x="1401" y="10"/>
                  </a:cubicBezTo>
                  <a:cubicBezTo>
                    <a:pt x="1485" y="15"/>
                    <a:pt x="1571" y="41"/>
                    <a:pt x="1655" y="55"/>
                  </a:cubicBezTo>
                  <a:cubicBezTo>
                    <a:pt x="1733" y="86"/>
                    <a:pt x="1819" y="108"/>
                    <a:pt x="1901" y="128"/>
                  </a:cubicBezTo>
                  <a:cubicBezTo>
                    <a:pt x="1942" y="148"/>
                    <a:pt x="1975" y="152"/>
                    <a:pt x="2019" y="164"/>
                  </a:cubicBezTo>
                  <a:cubicBezTo>
                    <a:pt x="2098" y="185"/>
                    <a:pt x="2162" y="200"/>
                    <a:pt x="2246" y="210"/>
                  </a:cubicBezTo>
                  <a:cubicBezTo>
                    <a:pt x="2293" y="226"/>
                    <a:pt x="2338" y="230"/>
                    <a:pt x="2382" y="255"/>
                  </a:cubicBezTo>
                  <a:cubicBezTo>
                    <a:pt x="2439" y="287"/>
                    <a:pt x="2477" y="343"/>
                    <a:pt x="2519" y="391"/>
                  </a:cubicBezTo>
                  <a:cubicBezTo>
                    <a:pt x="2536" y="410"/>
                    <a:pt x="2562" y="423"/>
                    <a:pt x="2573" y="446"/>
                  </a:cubicBezTo>
                  <a:cubicBezTo>
                    <a:pt x="2594" y="488"/>
                    <a:pt x="2606" y="529"/>
                    <a:pt x="2619" y="573"/>
                  </a:cubicBezTo>
                  <a:cubicBezTo>
                    <a:pt x="2624" y="591"/>
                    <a:pt x="2637" y="628"/>
                    <a:pt x="2637" y="628"/>
                  </a:cubicBezTo>
                  <a:cubicBezTo>
                    <a:pt x="2634" y="654"/>
                    <a:pt x="2634" y="707"/>
                    <a:pt x="2619" y="737"/>
                  </a:cubicBezTo>
                  <a:cubicBezTo>
                    <a:pt x="2582" y="812"/>
                    <a:pt x="2477" y="854"/>
                    <a:pt x="2401" y="873"/>
                  </a:cubicBezTo>
                  <a:cubicBezTo>
                    <a:pt x="2341" y="911"/>
                    <a:pt x="2270" y="909"/>
                    <a:pt x="2201" y="919"/>
                  </a:cubicBezTo>
                  <a:cubicBezTo>
                    <a:pt x="1832" y="915"/>
                    <a:pt x="1500" y="928"/>
                    <a:pt x="1146" y="873"/>
                  </a:cubicBezTo>
                  <a:cubicBezTo>
                    <a:pt x="917" y="837"/>
                    <a:pt x="702" y="728"/>
                    <a:pt x="474" y="700"/>
                  </a:cubicBezTo>
                  <a:cubicBezTo>
                    <a:pt x="465" y="697"/>
                    <a:pt x="455" y="695"/>
                    <a:pt x="446" y="691"/>
                  </a:cubicBezTo>
                  <a:cubicBezTo>
                    <a:pt x="434" y="686"/>
                    <a:pt x="423" y="677"/>
                    <a:pt x="410" y="673"/>
                  </a:cubicBezTo>
                  <a:cubicBezTo>
                    <a:pt x="297" y="636"/>
                    <a:pt x="185" y="632"/>
                    <a:pt x="83" y="564"/>
                  </a:cubicBezTo>
                  <a:cubicBezTo>
                    <a:pt x="47" y="512"/>
                    <a:pt x="45" y="458"/>
                    <a:pt x="28" y="400"/>
                  </a:cubicBezTo>
                  <a:cubicBezTo>
                    <a:pt x="28" y="400"/>
                    <a:pt x="5" y="332"/>
                    <a:pt x="1" y="319"/>
                  </a:cubicBezTo>
                  <a:cubicBezTo>
                    <a:pt x="0" y="315"/>
                    <a:pt x="7" y="325"/>
                    <a:pt x="10" y="328"/>
                  </a:cubicBezTo>
                  <a:close/>
                </a:path>
              </a:pathLst>
            </a:custGeom>
            <a:noFill/>
            <a:ln w="9525" cap="flat"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 name="Freeform 20"/>
            <p:cNvSpPr>
              <a:spLocks/>
            </p:cNvSpPr>
            <p:nvPr/>
          </p:nvSpPr>
          <p:spPr bwMode="auto">
            <a:xfrm>
              <a:off x="2362200" y="3886200"/>
              <a:ext cx="4262438" cy="1600200"/>
            </a:xfrm>
            <a:custGeom>
              <a:avLst/>
              <a:gdLst>
                <a:gd name="T0" fmla="*/ 2147483647 w 2637"/>
                <a:gd name="T1" fmla="*/ 2147483647 h 928"/>
                <a:gd name="T2" fmla="*/ 2147483647 w 2637"/>
                <a:gd name="T3" fmla="*/ 2147483647 h 928"/>
                <a:gd name="T4" fmla="*/ 2147483647 w 2637"/>
                <a:gd name="T5" fmla="*/ 2147483647 h 928"/>
                <a:gd name="T6" fmla="*/ 2147483647 w 2637"/>
                <a:gd name="T7" fmla="*/ 2147483647 h 928"/>
                <a:gd name="T8" fmla="*/ 2147483647 w 2637"/>
                <a:gd name="T9" fmla="*/ 0 h 928"/>
                <a:gd name="T10" fmla="*/ 2147483647 w 2637"/>
                <a:gd name="T11" fmla="*/ 2147483647 h 928"/>
                <a:gd name="T12" fmla="*/ 2147483647 w 2637"/>
                <a:gd name="T13" fmla="*/ 2147483647 h 928"/>
                <a:gd name="T14" fmla="*/ 2147483647 w 2637"/>
                <a:gd name="T15" fmla="*/ 2147483647 h 928"/>
                <a:gd name="T16" fmla="*/ 2147483647 w 2637"/>
                <a:gd name="T17" fmla="*/ 2147483647 h 928"/>
                <a:gd name="T18" fmla="*/ 2147483647 w 2637"/>
                <a:gd name="T19" fmla="*/ 2147483647 h 928"/>
                <a:gd name="T20" fmla="*/ 2147483647 w 2637"/>
                <a:gd name="T21" fmla="*/ 2147483647 h 928"/>
                <a:gd name="T22" fmla="*/ 2147483647 w 2637"/>
                <a:gd name="T23" fmla="*/ 2147483647 h 928"/>
                <a:gd name="T24" fmla="*/ 2147483647 w 2637"/>
                <a:gd name="T25" fmla="*/ 2147483647 h 928"/>
                <a:gd name="T26" fmla="*/ 2147483647 w 2637"/>
                <a:gd name="T27" fmla="*/ 2147483647 h 928"/>
                <a:gd name="T28" fmla="*/ 2147483647 w 2637"/>
                <a:gd name="T29" fmla="*/ 2147483647 h 928"/>
                <a:gd name="T30" fmla="*/ 2147483647 w 2637"/>
                <a:gd name="T31" fmla="*/ 2147483647 h 928"/>
                <a:gd name="T32" fmla="*/ 2147483647 w 2637"/>
                <a:gd name="T33" fmla="*/ 2147483647 h 928"/>
                <a:gd name="T34" fmla="*/ 2147483647 w 2637"/>
                <a:gd name="T35" fmla="*/ 2147483647 h 928"/>
                <a:gd name="T36" fmla="*/ 2147483647 w 2637"/>
                <a:gd name="T37" fmla="*/ 2147483647 h 928"/>
                <a:gd name="T38" fmla="*/ 2147483647 w 2637"/>
                <a:gd name="T39" fmla="*/ 2147483647 h 928"/>
                <a:gd name="T40" fmla="*/ 2147483647 w 2637"/>
                <a:gd name="T41" fmla="*/ 2147483647 h 928"/>
                <a:gd name="T42" fmla="*/ 2147483647 w 2637"/>
                <a:gd name="T43" fmla="*/ 2147483647 h 928"/>
                <a:gd name="T44" fmla="*/ 2147483647 w 2637"/>
                <a:gd name="T45" fmla="*/ 2147483647 h 928"/>
                <a:gd name="T46" fmla="*/ 2147483647 w 2637"/>
                <a:gd name="T47" fmla="*/ 2147483647 h 928"/>
                <a:gd name="T48" fmla="*/ 2147483647 w 2637"/>
                <a:gd name="T49" fmla="*/ 2147483647 h 928"/>
                <a:gd name="T50" fmla="*/ 2147483647 w 2637"/>
                <a:gd name="T51" fmla="*/ 2147483647 h 928"/>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2637"/>
                <a:gd name="T79" fmla="*/ 0 h 928"/>
                <a:gd name="T80" fmla="*/ 2637 w 2637"/>
                <a:gd name="T81" fmla="*/ 928 h 928"/>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2637" h="928">
                  <a:moveTo>
                    <a:pt x="10" y="328"/>
                  </a:moveTo>
                  <a:cubicBezTo>
                    <a:pt x="14" y="291"/>
                    <a:pt x="6" y="248"/>
                    <a:pt x="28" y="219"/>
                  </a:cubicBezTo>
                  <a:cubicBezTo>
                    <a:pt x="124" y="92"/>
                    <a:pt x="264" y="66"/>
                    <a:pt x="410" y="37"/>
                  </a:cubicBezTo>
                  <a:cubicBezTo>
                    <a:pt x="516" y="16"/>
                    <a:pt x="457" y="14"/>
                    <a:pt x="583" y="10"/>
                  </a:cubicBezTo>
                  <a:cubicBezTo>
                    <a:pt x="728" y="5"/>
                    <a:pt x="874" y="3"/>
                    <a:pt x="1019" y="0"/>
                  </a:cubicBezTo>
                  <a:cubicBezTo>
                    <a:pt x="1146" y="3"/>
                    <a:pt x="1274" y="3"/>
                    <a:pt x="1401" y="10"/>
                  </a:cubicBezTo>
                  <a:cubicBezTo>
                    <a:pt x="1485" y="15"/>
                    <a:pt x="1571" y="41"/>
                    <a:pt x="1655" y="55"/>
                  </a:cubicBezTo>
                  <a:cubicBezTo>
                    <a:pt x="1733" y="86"/>
                    <a:pt x="1819" y="108"/>
                    <a:pt x="1901" y="128"/>
                  </a:cubicBezTo>
                  <a:cubicBezTo>
                    <a:pt x="1942" y="148"/>
                    <a:pt x="1975" y="152"/>
                    <a:pt x="2019" y="164"/>
                  </a:cubicBezTo>
                  <a:cubicBezTo>
                    <a:pt x="2098" y="185"/>
                    <a:pt x="2162" y="200"/>
                    <a:pt x="2246" y="210"/>
                  </a:cubicBezTo>
                  <a:cubicBezTo>
                    <a:pt x="2293" y="226"/>
                    <a:pt x="2338" y="230"/>
                    <a:pt x="2382" y="255"/>
                  </a:cubicBezTo>
                  <a:cubicBezTo>
                    <a:pt x="2439" y="287"/>
                    <a:pt x="2477" y="343"/>
                    <a:pt x="2519" y="391"/>
                  </a:cubicBezTo>
                  <a:cubicBezTo>
                    <a:pt x="2536" y="410"/>
                    <a:pt x="2562" y="423"/>
                    <a:pt x="2573" y="446"/>
                  </a:cubicBezTo>
                  <a:cubicBezTo>
                    <a:pt x="2594" y="488"/>
                    <a:pt x="2606" y="529"/>
                    <a:pt x="2619" y="573"/>
                  </a:cubicBezTo>
                  <a:cubicBezTo>
                    <a:pt x="2624" y="591"/>
                    <a:pt x="2637" y="628"/>
                    <a:pt x="2637" y="628"/>
                  </a:cubicBezTo>
                  <a:cubicBezTo>
                    <a:pt x="2634" y="654"/>
                    <a:pt x="2634" y="707"/>
                    <a:pt x="2619" y="737"/>
                  </a:cubicBezTo>
                  <a:cubicBezTo>
                    <a:pt x="2582" y="812"/>
                    <a:pt x="2477" y="854"/>
                    <a:pt x="2401" y="873"/>
                  </a:cubicBezTo>
                  <a:cubicBezTo>
                    <a:pt x="2341" y="911"/>
                    <a:pt x="2270" y="909"/>
                    <a:pt x="2201" y="919"/>
                  </a:cubicBezTo>
                  <a:cubicBezTo>
                    <a:pt x="1832" y="915"/>
                    <a:pt x="1500" y="928"/>
                    <a:pt x="1146" y="873"/>
                  </a:cubicBezTo>
                  <a:cubicBezTo>
                    <a:pt x="917" y="837"/>
                    <a:pt x="702" y="728"/>
                    <a:pt x="474" y="700"/>
                  </a:cubicBezTo>
                  <a:cubicBezTo>
                    <a:pt x="465" y="697"/>
                    <a:pt x="455" y="695"/>
                    <a:pt x="446" y="691"/>
                  </a:cubicBezTo>
                  <a:cubicBezTo>
                    <a:pt x="434" y="686"/>
                    <a:pt x="423" y="677"/>
                    <a:pt x="410" y="673"/>
                  </a:cubicBezTo>
                  <a:cubicBezTo>
                    <a:pt x="297" y="636"/>
                    <a:pt x="185" y="632"/>
                    <a:pt x="83" y="564"/>
                  </a:cubicBezTo>
                  <a:cubicBezTo>
                    <a:pt x="47" y="512"/>
                    <a:pt x="45" y="458"/>
                    <a:pt x="28" y="400"/>
                  </a:cubicBezTo>
                  <a:cubicBezTo>
                    <a:pt x="28" y="400"/>
                    <a:pt x="5" y="332"/>
                    <a:pt x="1" y="319"/>
                  </a:cubicBezTo>
                  <a:cubicBezTo>
                    <a:pt x="0" y="315"/>
                    <a:pt x="7" y="325"/>
                    <a:pt x="10" y="328"/>
                  </a:cubicBezTo>
                  <a:close/>
                </a:path>
              </a:pathLst>
            </a:custGeom>
            <a:noFill/>
            <a:ln w="9525" cap="flat"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2" name="TextBox 21"/>
          <p:cNvSpPr txBox="1"/>
          <p:nvPr/>
        </p:nvSpPr>
        <p:spPr>
          <a:xfrm>
            <a:off x="2737396" y="6400800"/>
            <a:ext cx="7620000" cy="646331"/>
          </a:xfrm>
          <a:prstGeom prst="rect">
            <a:avLst/>
          </a:prstGeom>
          <a:noFill/>
        </p:spPr>
        <p:txBody>
          <a:bodyPr wrap="square" rtlCol="0">
            <a:spAutoFit/>
          </a:bodyPr>
          <a:lstStyle/>
          <a:p>
            <a:r>
              <a:rPr lang="en-US" altLang="en-US" dirty="0">
                <a:latin typeface="Helvetica" pitchFamily="-84" charset="0"/>
              </a:rPr>
              <a:t>   Both the directory structure and the files reside on disk</a:t>
            </a:r>
          </a:p>
          <a:p>
            <a:endParaRPr lang="en-US" dirty="0"/>
          </a:p>
        </p:txBody>
      </p:sp>
      <p:sp>
        <p:nvSpPr>
          <p:cNvPr id="23" name="TextBox 22"/>
          <p:cNvSpPr txBox="1"/>
          <p:nvPr/>
        </p:nvSpPr>
        <p:spPr>
          <a:xfrm>
            <a:off x="1721875" y="2859005"/>
            <a:ext cx="1450047" cy="369332"/>
          </a:xfrm>
          <a:prstGeom prst="rect">
            <a:avLst/>
          </a:prstGeom>
          <a:noFill/>
        </p:spPr>
        <p:txBody>
          <a:bodyPr wrap="square" rtlCol="0">
            <a:spAutoFit/>
          </a:bodyPr>
          <a:lstStyle/>
          <a:p>
            <a:r>
              <a:rPr lang="en-US" b="1" dirty="0"/>
              <a:t>Directory</a:t>
            </a:r>
          </a:p>
        </p:txBody>
      </p:sp>
      <p:sp>
        <p:nvSpPr>
          <p:cNvPr id="24" name="TextBox 23"/>
          <p:cNvSpPr txBox="1"/>
          <p:nvPr/>
        </p:nvSpPr>
        <p:spPr>
          <a:xfrm>
            <a:off x="2105122" y="4922239"/>
            <a:ext cx="1066800" cy="369332"/>
          </a:xfrm>
          <a:prstGeom prst="rect">
            <a:avLst/>
          </a:prstGeom>
          <a:noFill/>
        </p:spPr>
        <p:txBody>
          <a:bodyPr wrap="square" rtlCol="0">
            <a:spAutoFit/>
          </a:bodyPr>
          <a:lstStyle/>
          <a:p>
            <a:r>
              <a:rPr lang="en-US" b="1" dirty="0"/>
              <a:t>Files</a:t>
            </a:r>
          </a:p>
        </p:txBody>
      </p:sp>
      <p:sp>
        <p:nvSpPr>
          <p:cNvPr id="2" name="Rectangle 1"/>
          <p:cNvSpPr/>
          <p:nvPr/>
        </p:nvSpPr>
        <p:spPr>
          <a:xfrm>
            <a:off x="729474" y="365683"/>
            <a:ext cx="7280843" cy="646331"/>
          </a:xfrm>
          <a:prstGeom prst="rect">
            <a:avLst/>
          </a:prstGeom>
        </p:spPr>
        <p:txBody>
          <a:bodyPr wrap="square">
            <a:spAutoFit/>
          </a:bodyPr>
          <a:lstStyle/>
          <a:p>
            <a:r>
              <a:rPr lang="en-US" sz="3600" b="1" dirty="0"/>
              <a:t>Directory Structure</a:t>
            </a:r>
          </a:p>
        </p:txBody>
      </p:sp>
    </p:spTree>
    <p:extLst>
      <p:ext uri="{BB962C8B-B14F-4D97-AF65-F5344CB8AC3E}">
        <p14:creationId xmlns:p14="http://schemas.microsoft.com/office/powerpoint/2010/main" val="252950378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Directory structure</a:t>
            </a:r>
            <a:endParaRPr lang="en-US" dirty="0"/>
          </a:p>
        </p:txBody>
      </p:sp>
      <p:sp>
        <p:nvSpPr>
          <p:cNvPr id="3" name="Content Placeholder 2"/>
          <p:cNvSpPr>
            <a:spLocks noGrp="1"/>
          </p:cNvSpPr>
          <p:nvPr>
            <p:ph sz="quarter" idx="1"/>
          </p:nvPr>
        </p:nvSpPr>
        <p:spPr/>
        <p:txBody>
          <a:bodyPr/>
          <a:lstStyle/>
          <a:p>
            <a:r>
              <a:rPr lang="en-US" dirty="0" smtClean="0"/>
              <a:t>There are various structure of directory</a:t>
            </a:r>
          </a:p>
          <a:p>
            <a:endParaRPr lang="en-US" dirty="0"/>
          </a:p>
          <a:p>
            <a:pPr marL="514350" indent="-514350">
              <a:buFont typeface="+mj-lt"/>
              <a:buAutoNum type="arabicPeriod"/>
            </a:pPr>
            <a:r>
              <a:rPr lang="en-US" dirty="0" smtClean="0"/>
              <a:t>Single level directory</a:t>
            </a:r>
          </a:p>
          <a:p>
            <a:pPr marL="514350" indent="-514350">
              <a:buFont typeface="+mj-lt"/>
              <a:buAutoNum type="arabicPeriod"/>
            </a:pPr>
            <a:r>
              <a:rPr lang="en-US" dirty="0" smtClean="0"/>
              <a:t>Two level directory</a:t>
            </a:r>
          </a:p>
          <a:p>
            <a:pPr marL="514350" indent="-514350">
              <a:buFont typeface="+mj-lt"/>
              <a:buAutoNum type="arabicPeriod"/>
            </a:pPr>
            <a:r>
              <a:rPr lang="en-US" dirty="0" smtClean="0"/>
              <a:t>Tree structured directory</a:t>
            </a:r>
          </a:p>
          <a:p>
            <a:pPr marL="514350" indent="-514350">
              <a:buFont typeface="+mj-lt"/>
              <a:buAutoNum type="arabicPeriod"/>
            </a:pPr>
            <a:r>
              <a:rPr lang="en-US" dirty="0" smtClean="0"/>
              <a:t>Acyclic graph directory</a:t>
            </a:r>
          </a:p>
          <a:p>
            <a:pPr marL="514350" indent="-514350">
              <a:buFont typeface="+mj-lt"/>
              <a:buAutoNum type="arabicPeriod"/>
            </a:pPr>
            <a:r>
              <a:rPr lang="en-US" dirty="0" smtClean="0"/>
              <a:t>General graph directory</a:t>
            </a:r>
            <a:endParaRPr lang="en-US" dirty="0"/>
          </a:p>
        </p:txBody>
      </p:sp>
    </p:spTree>
    <p:extLst>
      <p:ext uri="{BB962C8B-B14F-4D97-AF65-F5344CB8AC3E}">
        <p14:creationId xmlns:p14="http://schemas.microsoft.com/office/powerpoint/2010/main" val="53560917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Single level directory</a:t>
            </a:r>
            <a:endParaRPr lang="en-US" dirty="0"/>
          </a:p>
        </p:txBody>
      </p:sp>
      <p:sp>
        <p:nvSpPr>
          <p:cNvPr id="3" name="Content Placeholder 2"/>
          <p:cNvSpPr>
            <a:spLocks noGrp="1"/>
          </p:cNvSpPr>
          <p:nvPr>
            <p:ph sz="quarter" idx="1"/>
          </p:nvPr>
        </p:nvSpPr>
        <p:spPr>
          <a:xfrm>
            <a:off x="838200" y="1600200"/>
            <a:ext cx="10515600" cy="4873752"/>
          </a:xfrm>
        </p:spPr>
        <p:txBody>
          <a:bodyPr/>
          <a:lstStyle/>
          <a:p>
            <a:pPr lvl="0" algn="just"/>
            <a:r>
              <a:rPr lang="en-US" dirty="0"/>
              <a:t>This is simple directory structure and easy to understand.</a:t>
            </a:r>
          </a:p>
          <a:p>
            <a:pPr lvl="0" algn="just"/>
            <a:r>
              <a:rPr lang="en-US" dirty="0"/>
              <a:t>In single level directory all files of all users are store in one directory.</a:t>
            </a:r>
          </a:p>
          <a:p>
            <a:endParaRPr lang="en-US" dirty="0"/>
          </a:p>
        </p:txBody>
      </p:sp>
      <p:grpSp>
        <p:nvGrpSpPr>
          <p:cNvPr id="4" name="Group 2"/>
          <p:cNvGrpSpPr>
            <a:grpSpLocks/>
          </p:cNvGrpSpPr>
          <p:nvPr/>
        </p:nvGrpSpPr>
        <p:grpSpPr bwMode="auto">
          <a:xfrm>
            <a:off x="2209800" y="2946400"/>
            <a:ext cx="7746999" cy="2598738"/>
            <a:chOff x="1995" y="11686"/>
            <a:chExt cx="6825" cy="2141"/>
          </a:xfrm>
        </p:grpSpPr>
        <p:sp>
          <p:nvSpPr>
            <p:cNvPr id="5" name="Rectangle 3"/>
            <p:cNvSpPr>
              <a:spLocks noChangeArrowheads="1"/>
            </p:cNvSpPr>
            <p:nvPr/>
          </p:nvSpPr>
          <p:spPr bwMode="auto">
            <a:xfrm>
              <a:off x="4215" y="11686"/>
              <a:ext cx="2160" cy="540"/>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ts val="1000"/>
                </a:spcAft>
              </a:pPr>
              <a:r>
                <a:rPr lang="en-US" sz="2400" b="1">
                  <a:latin typeface="Calibri" pitchFamily="34" charset="0"/>
                  <a:cs typeface="Arial" pitchFamily="34" charset="0"/>
                </a:rPr>
                <a:t>Directory</a:t>
              </a:r>
              <a:endParaRPr lang="en-US" sz="4000">
                <a:latin typeface="Arial" pitchFamily="34" charset="0"/>
                <a:cs typeface="Arial" pitchFamily="34" charset="0"/>
              </a:endParaRPr>
            </a:p>
          </p:txBody>
        </p:sp>
        <p:sp>
          <p:nvSpPr>
            <p:cNvPr id="6" name="AutoShape 4"/>
            <p:cNvSpPr>
              <a:spLocks noChangeArrowheads="1"/>
            </p:cNvSpPr>
            <p:nvPr/>
          </p:nvSpPr>
          <p:spPr bwMode="auto">
            <a:xfrm>
              <a:off x="1995" y="13025"/>
              <a:ext cx="1440" cy="720"/>
            </a:xfrm>
            <a:prstGeom prst="roundRect">
              <a:avLst>
                <a:gd name="adj" fmla="val 18750"/>
              </a:avLst>
            </a:pr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ts val="1000"/>
                </a:spcAft>
              </a:pPr>
              <a:r>
                <a:rPr lang="en-US" sz="2400" b="1">
                  <a:latin typeface="Candara" pitchFamily="34" charset="0"/>
                  <a:cs typeface="Arial" pitchFamily="34" charset="0"/>
                </a:rPr>
                <a:t>File -1 	</a:t>
              </a:r>
              <a:endParaRPr lang="en-US" sz="4000">
                <a:latin typeface="Arial" pitchFamily="34" charset="0"/>
                <a:cs typeface="Arial" pitchFamily="34" charset="0"/>
              </a:endParaRPr>
            </a:p>
          </p:txBody>
        </p:sp>
        <p:sp>
          <p:nvSpPr>
            <p:cNvPr id="7" name="AutoShape 5"/>
            <p:cNvSpPr>
              <a:spLocks noChangeArrowheads="1"/>
            </p:cNvSpPr>
            <p:nvPr/>
          </p:nvSpPr>
          <p:spPr bwMode="auto">
            <a:xfrm>
              <a:off x="3855" y="13050"/>
              <a:ext cx="1440" cy="720"/>
            </a:xfrm>
            <a:prstGeom prst="roundRect">
              <a:avLst>
                <a:gd name="adj" fmla="val 16667"/>
              </a:avLst>
            </a:pr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ts val="1000"/>
                </a:spcAft>
              </a:pPr>
              <a:r>
                <a:rPr lang="en-US" sz="2400" b="1">
                  <a:latin typeface="Candara" pitchFamily="34" charset="0"/>
                  <a:cs typeface="Arial" pitchFamily="34" charset="0"/>
                </a:rPr>
                <a:t>File- 2</a:t>
              </a:r>
              <a:endParaRPr lang="en-US" sz="4000">
                <a:latin typeface="Arial" pitchFamily="34" charset="0"/>
                <a:cs typeface="Arial" pitchFamily="34" charset="0"/>
              </a:endParaRPr>
            </a:p>
          </p:txBody>
        </p:sp>
        <p:sp>
          <p:nvSpPr>
            <p:cNvPr id="8" name="AutoShape 6"/>
            <p:cNvSpPr>
              <a:spLocks noChangeArrowheads="1"/>
            </p:cNvSpPr>
            <p:nvPr/>
          </p:nvSpPr>
          <p:spPr bwMode="auto">
            <a:xfrm>
              <a:off x="5580" y="13107"/>
              <a:ext cx="1440" cy="720"/>
            </a:xfrm>
            <a:prstGeom prst="roundRect">
              <a:avLst>
                <a:gd name="adj" fmla="val 16667"/>
              </a:avLst>
            </a:pr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ts val="1000"/>
                </a:spcAft>
              </a:pPr>
              <a:r>
                <a:rPr lang="en-US" sz="2400" b="1">
                  <a:latin typeface="Candara" pitchFamily="34" charset="0"/>
                  <a:cs typeface="Arial" pitchFamily="34" charset="0"/>
                </a:rPr>
                <a:t>File- 3</a:t>
              </a:r>
              <a:endParaRPr lang="en-US" sz="4000">
                <a:latin typeface="Arial" pitchFamily="34" charset="0"/>
                <a:cs typeface="Arial" pitchFamily="34" charset="0"/>
              </a:endParaRPr>
            </a:p>
          </p:txBody>
        </p:sp>
        <p:sp>
          <p:nvSpPr>
            <p:cNvPr id="9" name="AutoShape 7"/>
            <p:cNvSpPr>
              <a:spLocks noChangeArrowheads="1"/>
            </p:cNvSpPr>
            <p:nvPr/>
          </p:nvSpPr>
          <p:spPr bwMode="auto">
            <a:xfrm>
              <a:off x="7380" y="13107"/>
              <a:ext cx="1440" cy="720"/>
            </a:xfrm>
            <a:prstGeom prst="roundRect">
              <a:avLst>
                <a:gd name="adj" fmla="val 16667"/>
              </a:avLst>
            </a:pr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ts val="1000"/>
                </a:spcAft>
              </a:pPr>
              <a:r>
                <a:rPr lang="en-US" sz="2400" b="1">
                  <a:latin typeface="Candara" pitchFamily="34" charset="0"/>
                  <a:cs typeface="Arial" pitchFamily="34" charset="0"/>
                </a:rPr>
                <a:t>File -4 </a:t>
              </a:r>
              <a:endParaRPr lang="en-US" sz="4000">
                <a:latin typeface="Arial" pitchFamily="34" charset="0"/>
                <a:cs typeface="Arial" pitchFamily="34" charset="0"/>
              </a:endParaRPr>
            </a:p>
          </p:txBody>
        </p:sp>
      </p:grpSp>
      <p:cxnSp>
        <p:nvCxnSpPr>
          <p:cNvPr id="11" name="Straight Arrow Connector 10"/>
          <p:cNvCxnSpPr>
            <a:stCxn id="5" idx="2"/>
          </p:cNvCxnSpPr>
          <p:nvPr/>
        </p:nvCxnSpPr>
        <p:spPr>
          <a:xfrm flipH="1">
            <a:off x="3276602" y="3601850"/>
            <a:ext cx="2679000" cy="120768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5" idx="2"/>
          </p:cNvCxnSpPr>
          <p:nvPr/>
        </p:nvCxnSpPr>
        <p:spPr>
          <a:xfrm flipH="1">
            <a:off x="5257802" y="3601850"/>
            <a:ext cx="697800" cy="123061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5" idx="2"/>
          </p:cNvCxnSpPr>
          <p:nvPr/>
        </p:nvCxnSpPr>
        <p:spPr>
          <a:xfrm>
            <a:off x="5955602" y="3601850"/>
            <a:ext cx="445199" cy="128290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5" idx="2"/>
            <a:endCxn id="9" idx="0"/>
          </p:cNvCxnSpPr>
          <p:nvPr/>
        </p:nvCxnSpPr>
        <p:spPr>
          <a:xfrm>
            <a:off x="5955602" y="3601850"/>
            <a:ext cx="3183931" cy="106935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101532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Single level directory</a:t>
            </a:r>
            <a:endParaRPr lang="en-US" dirty="0"/>
          </a:p>
        </p:txBody>
      </p:sp>
      <p:sp>
        <p:nvSpPr>
          <p:cNvPr id="3" name="Content Placeholder 2"/>
          <p:cNvSpPr>
            <a:spLocks noGrp="1"/>
          </p:cNvSpPr>
          <p:nvPr>
            <p:ph sz="quarter" idx="1"/>
          </p:nvPr>
        </p:nvSpPr>
        <p:spPr>
          <a:xfrm>
            <a:off x="838200" y="1600200"/>
            <a:ext cx="10515600" cy="4873752"/>
          </a:xfrm>
        </p:spPr>
        <p:txBody>
          <a:bodyPr>
            <a:normAutofit lnSpcReduction="10000"/>
          </a:bodyPr>
          <a:lstStyle/>
          <a:p>
            <a:pPr lvl="0" algn="just">
              <a:lnSpc>
                <a:spcPct val="150000"/>
              </a:lnSpc>
            </a:pPr>
            <a:r>
              <a:rPr lang="en-US" dirty="0"/>
              <a:t>Here the directory has 4 files </a:t>
            </a:r>
            <a:r>
              <a:rPr lang="en-US" dirty="0" smtClean="0"/>
              <a:t>(</a:t>
            </a:r>
            <a:r>
              <a:rPr lang="en-US" dirty="0"/>
              <a:t>in fig).</a:t>
            </a:r>
          </a:p>
          <a:p>
            <a:pPr lvl="0" algn="just">
              <a:lnSpc>
                <a:spcPct val="150000"/>
              </a:lnSpc>
            </a:pPr>
            <a:r>
              <a:rPr lang="en-US" dirty="0"/>
              <a:t>One limitation in single level directory is file naming. All the file name must be unique into the </a:t>
            </a:r>
            <a:r>
              <a:rPr lang="en-US" dirty="0" smtClean="0"/>
              <a:t>directory.</a:t>
            </a:r>
          </a:p>
          <a:p>
            <a:pPr lvl="0" algn="just">
              <a:lnSpc>
                <a:spcPct val="150000"/>
              </a:lnSpc>
            </a:pPr>
            <a:r>
              <a:rPr lang="en-US" dirty="0" smtClean="0"/>
              <a:t>If </a:t>
            </a:r>
            <a:r>
              <a:rPr lang="en-US" dirty="0"/>
              <a:t>Duplicate name of the file is given by user, than unique name rule will be violated.</a:t>
            </a:r>
          </a:p>
          <a:p>
            <a:pPr lvl="0" algn="just">
              <a:lnSpc>
                <a:spcPct val="150000"/>
              </a:lnSpc>
            </a:pPr>
            <a:r>
              <a:rPr lang="en-US" dirty="0"/>
              <a:t>MS-DOS O.S. allow 11- character and UNIX /LINUX allow 255 character for file name.</a:t>
            </a:r>
          </a:p>
          <a:p>
            <a:endParaRPr lang="en-US" dirty="0"/>
          </a:p>
        </p:txBody>
      </p:sp>
    </p:spTree>
    <p:extLst>
      <p:ext uri="{BB962C8B-B14F-4D97-AF65-F5344CB8AC3E}">
        <p14:creationId xmlns:p14="http://schemas.microsoft.com/office/powerpoint/2010/main" val="35744675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Differences between I/O Devices </a:t>
            </a:r>
            <a:br>
              <a:rPr lang="en-US" dirty="0"/>
            </a:br>
            <a:endParaRPr lang="en-US" dirty="0"/>
          </a:p>
        </p:txBody>
      </p:sp>
      <p:sp>
        <p:nvSpPr>
          <p:cNvPr id="3" name="Content Placeholder 2"/>
          <p:cNvSpPr>
            <a:spLocks noGrp="1"/>
          </p:cNvSpPr>
          <p:nvPr>
            <p:ph sz="quarter" idx="1"/>
          </p:nvPr>
        </p:nvSpPr>
        <p:spPr>
          <a:xfrm>
            <a:off x="838200" y="1625600"/>
            <a:ext cx="10515600" cy="4864100"/>
          </a:xfrm>
        </p:spPr>
        <p:txBody>
          <a:bodyPr>
            <a:normAutofit/>
          </a:bodyPr>
          <a:lstStyle/>
          <a:p>
            <a:pPr marL="0" indent="0" algn="just">
              <a:lnSpc>
                <a:spcPct val="100000"/>
              </a:lnSpc>
              <a:buNone/>
            </a:pPr>
            <a:r>
              <a:rPr lang="en-US" sz="3200" dirty="0" smtClean="0"/>
              <a:t>1</a:t>
            </a:r>
            <a:r>
              <a:rPr lang="en-US" sz="3200" dirty="0"/>
              <a:t>. </a:t>
            </a:r>
            <a:r>
              <a:rPr lang="en-US" sz="2400" b="1" dirty="0"/>
              <a:t>Data rate : </a:t>
            </a:r>
            <a:r>
              <a:rPr lang="en-US" sz="2400" dirty="0"/>
              <a:t>there may be differences of several orders of magnitude between the data transfer rates. </a:t>
            </a:r>
          </a:p>
          <a:p>
            <a:pPr marL="0" indent="0" algn="just">
              <a:lnSpc>
                <a:spcPct val="100000"/>
              </a:lnSpc>
              <a:buNone/>
            </a:pPr>
            <a:r>
              <a:rPr lang="en-US" sz="2400" b="1" dirty="0"/>
              <a:t>2. Application:</a:t>
            </a:r>
            <a:r>
              <a:rPr lang="en-US" sz="2400" dirty="0"/>
              <a:t> Different devices have different use in the system. </a:t>
            </a:r>
          </a:p>
          <a:p>
            <a:pPr marL="0" indent="0" algn="just">
              <a:lnSpc>
                <a:spcPct val="100000"/>
              </a:lnSpc>
              <a:buNone/>
            </a:pPr>
            <a:r>
              <a:rPr lang="en-US" sz="2400" b="1" dirty="0"/>
              <a:t>3. Complexity of Control: </a:t>
            </a:r>
            <a:r>
              <a:rPr lang="en-US" sz="2400" dirty="0"/>
              <a:t>A disk is much more complex whereas printer requires simple control interface. </a:t>
            </a:r>
          </a:p>
          <a:p>
            <a:pPr marL="0" indent="0" algn="just">
              <a:lnSpc>
                <a:spcPct val="100000"/>
              </a:lnSpc>
              <a:buNone/>
            </a:pPr>
            <a:r>
              <a:rPr lang="en-US" sz="2400" b="1" dirty="0"/>
              <a:t>4. Unit of transfer: </a:t>
            </a:r>
            <a:r>
              <a:rPr lang="en-US" sz="2400" dirty="0"/>
              <a:t>Data may be transferred as a stream of bytes or characters or in larger blocks. </a:t>
            </a:r>
          </a:p>
          <a:p>
            <a:pPr marL="0" indent="0" algn="just">
              <a:lnSpc>
                <a:spcPct val="100000"/>
              </a:lnSpc>
              <a:buNone/>
            </a:pPr>
            <a:r>
              <a:rPr lang="en-US" sz="2400" b="1" dirty="0"/>
              <a:t>5. Data representation: </a:t>
            </a:r>
            <a:r>
              <a:rPr lang="en-US" sz="2400" dirty="0"/>
              <a:t>Different data encoding schemes are used for different devices. </a:t>
            </a:r>
          </a:p>
          <a:p>
            <a:pPr marL="0" indent="0" algn="just">
              <a:lnSpc>
                <a:spcPct val="100000"/>
              </a:lnSpc>
              <a:buNone/>
            </a:pPr>
            <a:r>
              <a:rPr lang="en-US" sz="2400" b="1" dirty="0"/>
              <a:t>6. Error Conditions:</a:t>
            </a:r>
            <a:r>
              <a:rPr lang="en-US" sz="2400" dirty="0"/>
              <a:t> The nature of errors differs widely from one device to another. </a:t>
            </a:r>
          </a:p>
          <a:p>
            <a:pPr>
              <a:lnSpc>
                <a:spcPct val="150000"/>
              </a:lnSpc>
            </a:pPr>
            <a:endParaRPr lang="en-US" sz="2000" dirty="0"/>
          </a:p>
        </p:txBody>
      </p:sp>
    </p:spTree>
    <p:extLst>
      <p:ext uri="{BB962C8B-B14F-4D97-AF65-F5344CB8AC3E}">
        <p14:creationId xmlns:p14="http://schemas.microsoft.com/office/powerpoint/2010/main" val="2910705365"/>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Two level directory</a:t>
            </a:r>
            <a:endParaRPr lang="en-US" dirty="0"/>
          </a:p>
        </p:txBody>
      </p:sp>
      <p:sp>
        <p:nvSpPr>
          <p:cNvPr id="3" name="Content Placeholder 2"/>
          <p:cNvSpPr>
            <a:spLocks noGrp="1"/>
          </p:cNvSpPr>
          <p:nvPr>
            <p:ph sz="quarter" idx="1"/>
          </p:nvPr>
        </p:nvSpPr>
        <p:spPr/>
        <p:txBody>
          <a:bodyPr/>
          <a:lstStyle/>
          <a:p>
            <a:pPr lvl="0" algn="just"/>
            <a:r>
              <a:rPr lang="en-US" sz="2400" dirty="0"/>
              <a:t>The unique name problem is removing into the two level directories.</a:t>
            </a:r>
          </a:p>
          <a:p>
            <a:pPr lvl="0" algn="just"/>
            <a:r>
              <a:rPr lang="en-US" sz="2400" dirty="0"/>
              <a:t>To remove this problem each user has its own directory.</a:t>
            </a:r>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3777" y="2667000"/>
            <a:ext cx="9244445" cy="3987800"/>
          </a:xfrm>
          <a:prstGeom prst="rect">
            <a:avLst/>
          </a:prstGeom>
        </p:spPr>
      </p:pic>
    </p:spTree>
    <p:extLst>
      <p:ext uri="{BB962C8B-B14F-4D97-AF65-F5344CB8AC3E}">
        <p14:creationId xmlns:p14="http://schemas.microsoft.com/office/powerpoint/2010/main" val="207906476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Two level directory</a:t>
            </a:r>
            <a:endParaRPr lang="en-US" dirty="0"/>
          </a:p>
        </p:txBody>
      </p:sp>
      <p:sp>
        <p:nvSpPr>
          <p:cNvPr id="3" name="Content Placeholder 2"/>
          <p:cNvSpPr>
            <a:spLocks noGrp="1"/>
          </p:cNvSpPr>
          <p:nvPr>
            <p:ph sz="quarter" idx="1"/>
          </p:nvPr>
        </p:nvSpPr>
        <p:spPr>
          <a:xfrm>
            <a:off x="838200" y="1600200"/>
            <a:ext cx="10515600" cy="4873752"/>
          </a:xfrm>
        </p:spPr>
        <p:txBody>
          <a:bodyPr>
            <a:normAutofit/>
          </a:bodyPr>
          <a:lstStyle/>
          <a:p>
            <a:pPr lvl="0" algn="just">
              <a:lnSpc>
                <a:spcPct val="150000"/>
              </a:lnSpc>
            </a:pPr>
            <a:r>
              <a:rPr lang="en-US" sz="2400" dirty="0"/>
              <a:t>In two level each user has its own directory called user file directory (UFD).</a:t>
            </a:r>
          </a:p>
          <a:p>
            <a:pPr lvl="0" algn="just">
              <a:lnSpc>
                <a:spcPct val="150000"/>
              </a:lnSpc>
            </a:pPr>
            <a:r>
              <a:rPr lang="en-US" sz="2400" dirty="0"/>
              <a:t>Every UFD contain the files of only one user.</a:t>
            </a:r>
          </a:p>
          <a:p>
            <a:pPr lvl="0" algn="just">
              <a:lnSpc>
                <a:spcPct val="150000"/>
              </a:lnSpc>
            </a:pPr>
            <a:r>
              <a:rPr lang="en-US" sz="2400" dirty="0"/>
              <a:t>When user will login, system will search Master file directory (MFD) by name  or account number of user .</a:t>
            </a:r>
          </a:p>
          <a:p>
            <a:pPr lvl="0" algn="just">
              <a:lnSpc>
                <a:spcPct val="150000"/>
              </a:lnSpc>
            </a:pPr>
            <a:r>
              <a:rPr lang="en-US" sz="2400" dirty="0"/>
              <a:t>MFD contain entry for users by name or account number and each entry point to the UFD for that user.</a:t>
            </a:r>
          </a:p>
          <a:p>
            <a:pPr lvl="0" algn="just">
              <a:lnSpc>
                <a:spcPct val="150000"/>
              </a:lnSpc>
            </a:pPr>
            <a:r>
              <a:rPr lang="en-US" sz="2400" dirty="0"/>
              <a:t>Here in users UFD, filename must be unique.</a:t>
            </a:r>
          </a:p>
          <a:p>
            <a:endParaRPr lang="en-US" dirty="0"/>
          </a:p>
        </p:txBody>
      </p:sp>
    </p:spTree>
    <p:extLst>
      <p:ext uri="{BB962C8B-B14F-4D97-AF65-F5344CB8AC3E}">
        <p14:creationId xmlns:p14="http://schemas.microsoft.com/office/powerpoint/2010/main" val="199503994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Two level directory</a:t>
            </a:r>
            <a:endParaRPr lang="en-US" dirty="0"/>
          </a:p>
        </p:txBody>
      </p:sp>
      <p:sp>
        <p:nvSpPr>
          <p:cNvPr id="3" name="Content Placeholder 2"/>
          <p:cNvSpPr>
            <a:spLocks noGrp="1"/>
          </p:cNvSpPr>
          <p:nvPr>
            <p:ph sz="quarter" idx="1"/>
          </p:nvPr>
        </p:nvSpPr>
        <p:spPr>
          <a:xfrm>
            <a:off x="838200" y="1600200"/>
            <a:ext cx="10515600" cy="4873752"/>
          </a:xfrm>
        </p:spPr>
        <p:txBody>
          <a:bodyPr/>
          <a:lstStyle/>
          <a:p>
            <a:pPr lvl="0" algn="just">
              <a:lnSpc>
                <a:spcPct val="100000"/>
              </a:lnSpc>
            </a:pPr>
            <a:r>
              <a:rPr lang="en-US" sz="2400" dirty="0"/>
              <a:t>To create or delete the file, system searches only those users UFD.</a:t>
            </a:r>
          </a:p>
          <a:p>
            <a:pPr lvl="0" algn="just">
              <a:lnSpc>
                <a:spcPct val="100000"/>
              </a:lnSpc>
            </a:pPr>
            <a:r>
              <a:rPr lang="en-US" sz="2400" dirty="0"/>
              <a:t>Here every user can work independently but can’t not use or share files of whether user.</a:t>
            </a:r>
          </a:p>
          <a:p>
            <a:pPr lvl="0" algn="just">
              <a:lnSpc>
                <a:spcPct val="100000"/>
              </a:lnSpc>
            </a:pPr>
            <a:r>
              <a:rPr lang="en-US" sz="2400" dirty="0"/>
              <a:t>Path into two level directories is from MFD to the file.</a:t>
            </a:r>
          </a:p>
          <a:p>
            <a:pPr lvl="0" algn="just">
              <a:lnSpc>
                <a:spcPct val="100000"/>
              </a:lnSpc>
            </a:pPr>
            <a:r>
              <a:rPr lang="en-US" sz="2400" b="1" i="1" dirty="0"/>
              <a:t>In fig. path of file-1 will be: user 1/dir-1/ file1.</a:t>
            </a:r>
            <a:endParaRPr lang="en-US" sz="2400" dirty="0"/>
          </a:p>
          <a:p>
            <a:pPr lvl="0" algn="just">
              <a:lnSpc>
                <a:spcPct val="100000"/>
              </a:lnSpc>
            </a:pPr>
            <a:r>
              <a:rPr lang="en-US" sz="2400" dirty="0"/>
              <a:t>This structure mainly used in multi user systems.</a:t>
            </a:r>
          </a:p>
          <a:p>
            <a:pPr lvl="0" algn="just">
              <a:lnSpc>
                <a:spcPct val="100000"/>
              </a:lnSpc>
            </a:pPr>
            <a:r>
              <a:rPr lang="en-US" sz="2400" dirty="0"/>
              <a:t>This structure is not suitable when user has large number of files.</a:t>
            </a:r>
          </a:p>
          <a:p>
            <a:endParaRPr lang="en-US" dirty="0"/>
          </a:p>
        </p:txBody>
      </p:sp>
    </p:spTree>
    <p:extLst>
      <p:ext uri="{BB962C8B-B14F-4D97-AF65-F5344CB8AC3E}">
        <p14:creationId xmlns:p14="http://schemas.microsoft.com/office/powerpoint/2010/main" val="212653210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Tree structure directory</a:t>
            </a:r>
            <a:endParaRPr lang="en-US" dirty="0"/>
          </a:p>
        </p:txBody>
      </p:sp>
      <p:sp>
        <p:nvSpPr>
          <p:cNvPr id="3" name="Content Placeholder 2"/>
          <p:cNvSpPr>
            <a:spLocks noGrp="1"/>
          </p:cNvSpPr>
          <p:nvPr>
            <p:ph sz="quarter" idx="1"/>
          </p:nvPr>
        </p:nvSpPr>
        <p:spPr>
          <a:xfrm>
            <a:off x="838200" y="1600200"/>
            <a:ext cx="10515600" cy="4873752"/>
          </a:xfrm>
        </p:spPr>
        <p:txBody>
          <a:bodyPr>
            <a:normAutofit/>
          </a:bodyPr>
          <a:lstStyle/>
          <a:p>
            <a:pPr lvl="0" algn="just">
              <a:lnSpc>
                <a:spcPct val="100000"/>
              </a:lnSpc>
            </a:pPr>
            <a:r>
              <a:rPr lang="en-US" sz="2400" dirty="0"/>
              <a:t>Tree structure is generalization of two level directory structure.</a:t>
            </a:r>
          </a:p>
          <a:p>
            <a:pPr lvl="0" algn="just">
              <a:lnSpc>
                <a:spcPct val="100000"/>
              </a:lnSpc>
            </a:pPr>
            <a:r>
              <a:rPr lang="en-US" sz="2400" dirty="0"/>
              <a:t>In tree structure user can create is own directories, subdirectories and files.</a:t>
            </a:r>
          </a:p>
          <a:p>
            <a:pPr lvl="0" algn="just">
              <a:lnSpc>
                <a:spcPct val="100000"/>
              </a:lnSpc>
            </a:pPr>
            <a:r>
              <a:rPr lang="en-US" sz="2400" dirty="0"/>
              <a:t>Tree has a root directory. </a:t>
            </a:r>
          </a:p>
          <a:p>
            <a:pPr lvl="0" algn="just">
              <a:lnSpc>
                <a:spcPct val="100000"/>
              </a:lnSpc>
            </a:pPr>
            <a:r>
              <a:rPr lang="en-US" sz="2400" dirty="0"/>
              <a:t>Every file in a system has unique path from root to the specific file.</a:t>
            </a:r>
          </a:p>
          <a:p>
            <a:pPr lvl="0" algn="just">
              <a:lnSpc>
                <a:spcPct val="100000"/>
              </a:lnSpc>
            </a:pPr>
            <a:r>
              <a:rPr lang="en-US" sz="2400" dirty="0"/>
              <a:t>Here directory contain sub-directories and set of files.</a:t>
            </a:r>
          </a:p>
          <a:p>
            <a:endParaRPr lang="en-US" sz="2000" dirty="0"/>
          </a:p>
        </p:txBody>
      </p:sp>
    </p:spTree>
    <p:extLst>
      <p:ext uri="{BB962C8B-B14F-4D97-AF65-F5344CB8AC3E}">
        <p14:creationId xmlns:p14="http://schemas.microsoft.com/office/powerpoint/2010/main" val="33108127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Tree directory structure</a:t>
            </a:r>
            <a:endParaRPr lang="en-US" dirty="0"/>
          </a:p>
        </p:txBody>
      </p:sp>
      <p:pic>
        <p:nvPicPr>
          <p:cNvPr id="4" name="Content Placeholder 3"/>
          <p:cNvPicPr>
            <a:picLocks noGrp="1" noChangeAspect="1"/>
          </p:cNvPicPr>
          <p:nvPr>
            <p:ph sz="quarter" idx="1"/>
          </p:nvPr>
        </p:nvPicPr>
        <p:blipFill>
          <a:blip r:embed="rId2">
            <a:extLst>
              <a:ext uri="{BEBA8EAE-BF5A-486C-A8C5-ECC9F3942E4B}">
                <a14:imgProps xmlns:a14="http://schemas.microsoft.com/office/drawing/2010/main">
                  <a14:imgLayer r:embed="rId3">
                    <a14:imgEffect>
                      <a14:backgroundRemoval t="0" b="100000" l="0" r="100000">
                        <a14:backgroundMark x1="33682" y1="27692" x2="51134" y2="8846"/>
                        <a14:backgroundMark x1="42234" y1="18654" x2="47295" y2="26154"/>
                        <a14:backgroundMark x1="47295" y1="26154" x2="61606" y2="9615"/>
                        <a14:backgroundMark x1="61606" y1="9615" x2="50960" y2="8846"/>
                        <a14:backgroundMark x1="47295" y1="26346" x2="33682" y2="27885"/>
                        <a14:backgroundMark x1="33682" y1="27692" x2="31588" y2="33846"/>
                        <a14:backgroundMark x1="31588" y1="33846" x2="36475" y2="39615"/>
                        <a14:backgroundMark x1="36475" y1="39615" x2="39965" y2="35769"/>
                        <a14:backgroundMark x1="39965" y1="35769" x2="37173" y2="34231"/>
                        <a14:backgroundMark x1="37173" y1="34231" x2="37522" y2="27692"/>
                      </a14:backgroundRemoval>
                    </a14:imgEffect>
                  </a14:imgLayer>
                </a14:imgProps>
              </a:ext>
              <a:ext uri="{28A0092B-C50C-407E-A947-70E740481C1C}">
                <a14:useLocalDpi xmlns:a14="http://schemas.microsoft.com/office/drawing/2010/main" val="0"/>
              </a:ext>
            </a:extLst>
          </a:blip>
          <a:stretch>
            <a:fillRect/>
          </a:stretch>
        </p:blipFill>
        <p:spPr>
          <a:xfrm>
            <a:off x="2362200" y="1752601"/>
            <a:ext cx="7010400" cy="4721225"/>
          </a:xfrm>
        </p:spPr>
      </p:pic>
    </p:spTree>
    <p:extLst>
      <p:ext uri="{BB962C8B-B14F-4D97-AF65-F5344CB8AC3E}">
        <p14:creationId xmlns:p14="http://schemas.microsoft.com/office/powerpoint/2010/main" val="128597957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Tree structured directory</a:t>
            </a:r>
            <a:endParaRPr lang="en-US" dirty="0"/>
          </a:p>
        </p:txBody>
      </p:sp>
      <p:sp>
        <p:nvSpPr>
          <p:cNvPr id="3" name="Content Placeholder 2"/>
          <p:cNvSpPr>
            <a:spLocks noGrp="1"/>
          </p:cNvSpPr>
          <p:nvPr>
            <p:ph sz="quarter" idx="1"/>
          </p:nvPr>
        </p:nvSpPr>
        <p:spPr>
          <a:xfrm>
            <a:off x="838200" y="1600200"/>
            <a:ext cx="10515600" cy="4873752"/>
          </a:xfrm>
        </p:spPr>
        <p:txBody>
          <a:bodyPr>
            <a:normAutofit lnSpcReduction="10000"/>
          </a:bodyPr>
          <a:lstStyle/>
          <a:p>
            <a:pPr lvl="0">
              <a:lnSpc>
                <a:spcPct val="110000"/>
              </a:lnSpc>
            </a:pPr>
            <a:r>
              <a:rPr lang="en-US" sz="2400" dirty="0"/>
              <a:t>In which directory user currently working is called current directory .</a:t>
            </a:r>
          </a:p>
          <a:p>
            <a:pPr lvl="0">
              <a:lnSpc>
                <a:spcPct val="110000"/>
              </a:lnSpc>
            </a:pPr>
            <a:r>
              <a:rPr lang="en-US" sz="2400" dirty="0"/>
              <a:t>There are two type of path :</a:t>
            </a:r>
          </a:p>
          <a:p>
            <a:pPr>
              <a:lnSpc>
                <a:spcPct val="110000"/>
              </a:lnSpc>
              <a:buNone/>
            </a:pPr>
            <a:r>
              <a:rPr lang="en-US" sz="2400" b="1" dirty="0"/>
              <a:t>Absolute path :- path from root directory to specific file called  absolute path.</a:t>
            </a:r>
            <a:endParaRPr lang="en-US" sz="2400" dirty="0"/>
          </a:p>
          <a:p>
            <a:pPr>
              <a:lnSpc>
                <a:spcPct val="110000"/>
              </a:lnSpc>
            </a:pPr>
            <a:r>
              <a:rPr lang="en-US" sz="2400" dirty="0"/>
              <a:t>	e.g. : Absolute path of file cc-5  will be :</a:t>
            </a:r>
          </a:p>
          <a:p>
            <a:pPr>
              <a:lnSpc>
                <a:spcPct val="110000"/>
              </a:lnSpc>
            </a:pPr>
            <a:r>
              <a:rPr lang="en-US" sz="2400" dirty="0"/>
              <a:t>	root / CE / CE-2/ COM-2 / COM-3 / CC-5</a:t>
            </a:r>
          </a:p>
          <a:p>
            <a:pPr>
              <a:lnSpc>
                <a:spcPct val="110000"/>
              </a:lnSpc>
              <a:buNone/>
            </a:pPr>
            <a:r>
              <a:rPr lang="en-US" sz="2400" b="1" dirty="0"/>
              <a:t>Relative path :- Path from current working directory to specific file called relative path.</a:t>
            </a:r>
            <a:endParaRPr lang="en-US" sz="2400" dirty="0"/>
          </a:p>
          <a:p>
            <a:pPr>
              <a:lnSpc>
                <a:spcPct val="110000"/>
              </a:lnSpc>
            </a:pPr>
            <a:r>
              <a:rPr lang="en-US" sz="2400" dirty="0"/>
              <a:t>	e.g. : if user currently working into directory CE-2 then relative path of file cc-5 will be :</a:t>
            </a:r>
          </a:p>
          <a:p>
            <a:pPr>
              <a:lnSpc>
                <a:spcPct val="110000"/>
              </a:lnSpc>
            </a:pPr>
            <a:r>
              <a:rPr lang="en-US" sz="2400" dirty="0"/>
              <a:t>	CE-2 / COM-2 / COM-3 / CC-5</a:t>
            </a:r>
          </a:p>
          <a:p>
            <a:endParaRPr lang="en-US" dirty="0"/>
          </a:p>
        </p:txBody>
      </p:sp>
    </p:spTree>
    <p:extLst>
      <p:ext uri="{BB962C8B-B14F-4D97-AF65-F5344CB8AC3E}">
        <p14:creationId xmlns:p14="http://schemas.microsoft.com/office/powerpoint/2010/main" val="100562244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just"/>
            <a:r>
              <a:rPr lang="en-US" dirty="0" smtClean="0"/>
              <a:t>Problem of deletion into tree structure</a:t>
            </a:r>
            <a:endParaRPr lang="en-US" dirty="0"/>
          </a:p>
        </p:txBody>
      </p:sp>
      <p:sp>
        <p:nvSpPr>
          <p:cNvPr id="3" name="Content Placeholder 2"/>
          <p:cNvSpPr>
            <a:spLocks noGrp="1"/>
          </p:cNvSpPr>
          <p:nvPr>
            <p:ph sz="quarter" idx="1"/>
          </p:nvPr>
        </p:nvSpPr>
        <p:spPr>
          <a:xfrm>
            <a:off x="838200" y="1600200"/>
            <a:ext cx="10515600" cy="5257800"/>
          </a:xfrm>
        </p:spPr>
        <p:txBody>
          <a:bodyPr>
            <a:normAutofit/>
          </a:bodyPr>
          <a:lstStyle/>
          <a:p>
            <a:pPr lvl="0" algn="just">
              <a:lnSpc>
                <a:spcPct val="100000"/>
              </a:lnSpc>
            </a:pPr>
            <a:r>
              <a:rPr lang="en-US" sz="2400" dirty="0"/>
              <a:t>User can not delete directly any directory or sub-directories. </a:t>
            </a:r>
          </a:p>
          <a:p>
            <a:pPr lvl="0" algn="just">
              <a:lnSpc>
                <a:spcPct val="100000"/>
              </a:lnSpc>
            </a:pPr>
            <a:r>
              <a:rPr lang="en-US" sz="2400" dirty="0"/>
              <a:t>To delete directory user must has to remove all files from directory.</a:t>
            </a:r>
          </a:p>
          <a:p>
            <a:pPr lvl="0" algn="just">
              <a:lnSpc>
                <a:spcPct val="100000"/>
              </a:lnSpc>
            </a:pPr>
            <a:r>
              <a:rPr lang="en-US" sz="2400" dirty="0"/>
              <a:t>If directory is not empty and contains some file or sub-directories then directory will not be removed.</a:t>
            </a:r>
          </a:p>
          <a:p>
            <a:pPr lvl="0" algn="just">
              <a:lnSpc>
                <a:spcPct val="100000"/>
              </a:lnSpc>
            </a:pPr>
            <a:r>
              <a:rPr lang="en-US" sz="2400" dirty="0"/>
              <a:t>In tree structure, user can not share files or directories.</a:t>
            </a:r>
          </a:p>
          <a:p>
            <a:pPr>
              <a:lnSpc>
                <a:spcPct val="100000"/>
              </a:lnSpc>
            </a:pPr>
            <a:endParaRPr lang="en-US" sz="2400" dirty="0"/>
          </a:p>
        </p:txBody>
      </p:sp>
    </p:spTree>
    <p:extLst>
      <p:ext uri="{BB962C8B-B14F-4D97-AF65-F5344CB8AC3E}">
        <p14:creationId xmlns:p14="http://schemas.microsoft.com/office/powerpoint/2010/main" val="43685696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Acyclic graph structure</a:t>
            </a:r>
            <a:endParaRPr lang="en-US" dirty="0"/>
          </a:p>
        </p:txBody>
      </p:sp>
      <p:sp>
        <p:nvSpPr>
          <p:cNvPr id="3" name="Content Placeholder 2"/>
          <p:cNvSpPr>
            <a:spLocks noGrp="1"/>
          </p:cNvSpPr>
          <p:nvPr>
            <p:ph sz="quarter" idx="1"/>
          </p:nvPr>
        </p:nvSpPr>
        <p:spPr>
          <a:xfrm>
            <a:off x="838200" y="1600200"/>
            <a:ext cx="10515600" cy="4873752"/>
          </a:xfrm>
        </p:spPr>
        <p:txBody>
          <a:bodyPr/>
          <a:lstStyle/>
          <a:p>
            <a:pPr lvl="0">
              <a:lnSpc>
                <a:spcPct val="150000"/>
              </a:lnSpc>
            </a:pPr>
            <a:r>
              <a:rPr lang="en-US" dirty="0"/>
              <a:t>Acyclic graph is slightly different from tree structure.</a:t>
            </a:r>
          </a:p>
          <a:p>
            <a:pPr lvl="0">
              <a:lnSpc>
                <a:spcPct val="150000"/>
              </a:lnSpc>
            </a:pPr>
            <a:r>
              <a:rPr lang="en-US" dirty="0"/>
              <a:t>Acyclic graph structure allow user to share files and sub directories.</a:t>
            </a:r>
          </a:p>
          <a:p>
            <a:pPr lvl="0">
              <a:lnSpc>
                <a:spcPct val="150000"/>
              </a:lnSpc>
            </a:pPr>
            <a:r>
              <a:rPr lang="en-US" dirty="0"/>
              <a:t>In acyclic graph same file or sub-directories may be link in two different directories</a:t>
            </a:r>
            <a:r>
              <a:rPr lang="en-US" dirty="0" smtClean="0"/>
              <a:t>.</a:t>
            </a:r>
          </a:p>
          <a:p>
            <a:pPr lvl="0"/>
            <a:endParaRPr lang="en-US" dirty="0"/>
          </a:p>
          <a:p>
            <a:endParaRPr lang="en-US" dirty="0"/>
          </a:p>
        </p:txBody>
      </p:sp>
    </p:spTree>
    <p:extLst>
      <p:ext uri="{BB962C8B-B14F-4D97-AF65-F5344CB8AC3E}">
        <p14:creationId xmlns:p14="http://schemas.microsoft.com/office/powerpoint/2010/main" val="255246645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Acyclic graph structure</a:t>
            </a:r>
            <a:endParaRPr lang="en-US" dirty="0"/>
          </a:p>
        </p:txBody>
      </p:sp>
      <p:pic>
        <p:nvPicPr>
          <p:cNvPr id="4" name="Content Placeholder 3"/>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2057401" y="1905000"/>
            <a:ext cx="7696199" cy="4419600"/>
          </a:xfrm>
        </p:spPr>
      </p:pic>
    </p:spTree>
    <p:extLst>
      <p:ext uri="{BB962C8B-B14F-4D97-AF65-F5344CB8AC3E}">
        <p14:creationId xmlns:p14="http://schemas.microsoft.com/office/powerpoint/2010/main" val="108704987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Acyclic graph structure</a:t>
            </a:r>
            <a:endParaRPr lang="en-US" dirty="0"/>
          </a:p>
        </p:txBody>
      </p:sp>
      <p:sp>
        <p:nvSpPr>
          <p:cNvPr id="3" name="Content Placeholder 2"/>
          <p:cNvSpPr>
            <a:spLocks noGrp="1"/>
          </p:cNvSpPr>
          <p:nvPr>
            <p:ph sz="quarter" idx="1"/>
          </p:nvPr>
        </p:nvSpPr>
        <p:spPr/>
        <p:txBody>
          <a:bodyPr/>
          <a:lstStyle/>
          <a:p>
            <a:pPr lvl="0" algn="just">
              <a:lnSpc>
                <a:spcPct val="100000"/>
              </a:lnSpc>
            </a:pPr>
            <a:r>
              <a:rPr lang="en-US" sz="2400" dirty="0"/>
              <a:t>In fig. CE-2 and ME-1 directories has same file mm-1 and CE-2 and ME-2 directories has same sub-directory COM-2.</a:t>
            </a:r>
          </a:p>
          <a:p>
            <a:pPr marL="0" indent="0" algn="just">
              <a:lnSpc>
                <a:spcPct val="100000"/>
              </a:lnSpc>
              <a:buNone/>
            </a:pPr>
            <a:r>
              <a:rPr lang="en-US" sz="2400" b="1" dirty="0"/>
              <a:t> </a:t>
            </a:r>
            <a:endParaRPr lang="en-US" sz="2400" dirty="0"/>
          </a:p>
          <a:p>
            <a:pPr algn="just">
              <a:lnSpc>
                <a:spcPct val="100000"/>
              </a:lnSpc>
            </a:pPr>
            <a:r>
              <a:rPr lang="en-US" sz="2400" b="1" dirty="0"/>
              <a:t>Disadvantages :-</a:t>
            </a:r>
            <a:endParaRPr lang="en-US" sz="2400" dirty="0"/>
          </a:p>
          <a:p>
            <a:pPr lvl="0" algn="just">
              <a:lnSpc>
                <a:spcPct val="100000"/>
              </a:lnSpc>
            </a:pPr>
            <a:r>
              <a:rPr lang="en-US" sz="2400" dirty="0"/>
              <a:t>Here several absolute path for files.</a:t>
            </a:r>
          </a:p>
          <a:p>
            <a:pPr lvl="0" algn="just">
              <a:lnSpc>
                <a:spcPct val="100000"/>
              </a:lnSpc>
            </a:pPr>
            <a:r>
              <a:rPr lang="en-US" sz="2400" dirty="0"/>
              <a:t>Another problem of deletion because when space allocated to shared to be de-allocated.</a:t>
            </a:r>
          </a:p>
          <a:p>
            <a:endParaRPr lang="en-US" dirty="0"/>
          </a:p>
        </p:txBody>
      </p:sp>
    </p:spTree>
    <p:extLst>
      <p:ext uri="{BB962C8B-B14F-4D97-AF65-F5344CB8AC3E}">
        <p14:creationId xmlns:p14="http://schemas.microsoft.com/office/powerpoint/2010/main" val="23068594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Device Controller</a:t>
            </a:r>
            <a:endParaRPr lang="en-US" dirty="0"/>
          </a:p>
        </p:txBody>
      </p:sp>
      <p:sp>
        <p:nvSpPr>
          <p:cNvPr id="3" name="Content Placeholder 2"/>
          <p:cNvSpPr>
            <a:spLocks noGrp="1"/>
          </p:cNvSpPr>
          <p:nvPr>
            <p:ph sz="quarter" idx="1"/>
          </p:nvPr>
        </p:nvSpPr>
        <p:spPr>
          <a:xfrm>
            <a:off x="838200" y="1600200"/>
            <a:ext cx="10515600" cy="4873752"/>
          </a:xfrm>
        </p:spPr>
        <p:txBody>
          <a:bodyPr>
            <a:normAutofit/>
          </a:bodyPr>
          <a:lstStyle/>
          <a:p>
            <a:pPr algn="just">
              <a:lnSpc>
                <a:spcPct val="100000"/>
              </a:lnSpc>
            </a:pPr>
            <a:r>
              <a:rPr lang="en-US" sz="2400" dirty="0"/>
              <a:t>I-O devices generally contain two parts. One is mechanical and another is electrical part. Mechanical part is device itself and electrical part is known as a device controller and can take the form of a chip on personal computers.</a:t>
            </a:r>
          </a:p>
          <a:p>
            <a:pPr algn="just">
              <a:lnSpc>
                <a:spcPct val="100000"/>
              </a:lnSpc>
            </a:pPr>
            <a:r>
              <a:rPr lang="en-US" sz="2400" b="1" dirty="0"/>
              <a:t>Device controller </a:t>
            </a:r>
            <a:r>
              <a:rPr lang="en-US" sz="2400" dirty="0"/>
              <a:t>is a collection of electronics that can operate a port, a bus, or a device. A serial-port controller is an example of a simple device controller. </a:t>
            </a:r>
          </a:p>
          <a:p>
            <a:pPr>
              <a:lnSpc>
                <a:spcPct val="100000"/>
              </a:lnSpc>
            </a:pPr>
            <a:endParaRPr lang="en-US" sz="2400" dirty="0"/>
          </a:p>
          <a:p>
            <a:pPr>
              <a:lnSpc>
                <a:spcPct val="100000"/>
              </a:lnSpc>
            </a:pPr>
            <a:r>
              <a:rPr lang="en-US" sz="2400" dirty="0"/>
              <a:t>Interaction with a device controller is managed through a device driver. </a:t>
            </a:r>
          </a:p>
          <a:p>
            <a:pPr algn="just">
              <a:lnSpc>
                <a:spcPct val="200000"/>
              </a:lnSpc>
            </a:pPr>
            <a:endParaRPr lang="en-US" sz="2000" dirty="0"/>
          </a:p>
          <a:p>
            <a:pPr algn="just">
              <a:lnSpc>
                <a:spcPct val="150000"/>
              </a:lnSpc>
            </a:pPr>
            <a:endParaRPr lang="en-US" dirty="0"/>
          </a:p>
        </p:txBody>
      </p:sp>
    </p:spTree>
    <p:extLst>
      <p:ext uri="{BB962C8B-B14F-4D97-AF65-F5344CB8AC3E}">
        <p14:creationId xmlns:p14="http://schemas.microsoft.com/office/powerpoint/2010/main" val="3613279604"/>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General graph directory</a:t>
            </a:r>
            <a:endParaRPr lang="en-US" dirty="0"/>
          </a:p>
        </p:txBody>
      </p:sp>
      <p:sp>
        <p:nvSpPr>
          <p:cNvPr id="3" name="Content Placeholder 2"/>
          <p:cNvSpPr>
            <a:spLocks noGrp="1"/>
          </p:cNvSpPr>
          <p:nvPr>
            <p:ph sz="quarter" idx="1"/>
          </p:nvPr>
        </p:nvSpPr>
        <p:spPr/>
        <p:txBody>
          <a:bodyPr/>
          <a:lstStyle/>
          <a:p>
            <a:pPr lvl="0">
              <a:lnSpc>
                <a:spcPct val="150000"/>
              </a:lnSpc>
            </a:pPr>
            <a:r>
              <a:rPr lang="en-US" dirty="0"/>
              <a:t>In Acyclic graph there is no cycles.</a:t>
            </a:r>
          </a:p>
          <a:p>
            <a:pPr lvl="0">
              <a:lnSpc>
                <a:spcPct val="150000"/>
              </a:lnSpc>
            </a:pPr>
            <a:r>
              <a:rPr lang="en-US" dirty="0"/>
              <a:t>When link is add to the existing tree structure directory then it is called general graph directory.</a:t>
            </a:r>
          </a:p>
          <a:p>
            <a:endParaRPr lang="en-US" dirty="0"/>
          </a:p>
        </p:txBody>
      </p:sp>
    </p:spTree>
    <p:extLst>
      <p:ext uri="{BB962C8B-B14F-4D97-AF65-F5344CB8AC3E}">
        <p14:creationId xmlns:p14="http://schemas.microsoft.com/office/powerpoint/2010/main" val="45508514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General graph structure</a:t>
            </a:r>
            <a:endParaRPr lang="en-US" dirty="0"/>
          </a:p>
        </p:txBody>
      </p:sp>
      <p:pic>
        <p:nvPicPr>
          <p:cNvPr id="4" name="Content Placeholder 3"/>
          <p:cNvPicPr>
            <a:picLocks noGrp="1" noChangeAspect="1"/>
          </p:cNvPicPr>
          <p:nvPr>
            <p:ph sz="quarter" idx="1"/>
          </p:nvPr>
        </p:nvPicPr>
        <p:blipFill>
          <a:blip r:embed="rId2">
            <a:extLst>
              <a:ext uri="{BEBA8EAE-BF5A-486C-A8C5-ECC9F3942E4B}">
                <a14:imgProps xmlns:a14="http://schemas.microsoft.com/office/drawing/2010/main">
                  <a14:imgLayer r:embed="rId3">
                    <a14:imgEffect>
                      <a14:backgroundRemoval t="0" b="100000" l="0" r="100000">
                        <a14:backgroundMark x1="8665" y1="81471" x2="19672" y2="97003"/>
                        <a14:backgroundMark x1="8665" y1="82016" x2="40281" y2="58311"/>
                        <a14:backgroundMark x1="40984" y1="58856" x2="44965" y2="66757"/>
                        <a14:backgroundMark x1="44965" y1="66757" x2="38642" y2="72480"/>
                        <a14:backgroundMark x1="38407" y1="72480" x2="39813" y2="80926"/>
                        <a14:backgroundMark x1="39813" y1="80926" x2="19672" y2="97275"/>
                      </a14:backgroundRemoval>
                    </a14:imgEffect>
                  </a14:imgLayer>
                </a14:imgProps>
              </a:ext>
              <a:ext uri="{28A0092B-C50C-407E-A947-70E740481C1C}">
                <a14:useLocalDpi xmlns:a14="http://schemas.microsoft.com/office/drawing/2010/main" val="0"/>
              </a:ext>
            </a:extLst>
          </a:blip>
          <a:stretch>
            <a:fillRect/>
          </a:stretch>
        </p:blipFill>
        <p:spPr>
          <a:xfrm>
            <a:off x="2438400" y="1828801"/>
            <a:ext cx="7239000" cy="4495800"/>
          </a:xfrm>
        </p:spPr>
      </p:pic>
    </p:spTree>
    <p:extLst>
      <p:ext uri="{BB962C8B-B14F-4D97-AF65-F5344CB8AC3E}">
        <p14:creationId xmlns:p14="http://schemas.microsoft.com/office/powerpoint/2010/main" val="234355885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General graph directory</a:t>
            </a:r>
            <a:endParaRPr lang="en-US" dirty="0"/>
          </a:p>
        </p:txBody>
      </p:sp>
      <p:sp>
        <p:nvSpPr>
          <p:cNvPr id="3" name="Content Placeholder 2"/>
          <p:cNvSpPr>
            <a:spLocks noGrp="1"/>
          </p:cNvSpPr>
          <p:nvPr>
            <p:ph sz="quarter" idx="1"/>
          </p:nvPr>
        </p:nvSpPr>
        <p:spPr>
          <a:xfrm>
            <a:off x="838200" y="1600200"/>
            <a:ext cx="10515600" cy="4873752"/>
          </a:xfrm>
        </p:spPr>
        <p:txBody>
          <a:bodyPr/>
          <a:lstStyle/>
          <a:p>
            <a:pPr lvl="0" algn="just">
              <a:lnSpc>
                <a:spcPct val="150000"/>
              </a:lnSpc>
            </a:pPr>
            <a:r>
              <a:rPr lang="en-US" sz="2400" dirty="0"/>
              <a:t>Here directory is link with its subdirectory and subdirectory is link with its  directory.</a:t>
            </a:r>
          </a:p>
          <a:p>
            <a:pPr algn="just">
              <a:lnSpc>
                <a:spcPct val="150000"/>
              </a:lnSpc>
            </a:pPr>
            <a:r>
              <a:rPr lang="en-US" sz="2400" dirty="0"/>
              <a:t>In fig. COM-2 is subdirectory of ME-1,ME-1 is link with COM-2 and COM-2 is link with ME-1,</a:t>
            </a:r>
            <a:r>
              <a:rPr lang="en-US" sz="2400" b="1" dirty="0"/>
              <a:t>HERE  </a:t>
            </a:r>
            <a:r>
              <a:rPr lang="en-US" sz="2400" b="1" i="1" dirty="0"/>
              <a:t>cycle is created between ME-1 and COM-2.</a:t>
            </a:r>
            <a:endParaRPr lang="en-US" sz="2400" dirty="0"/>
          </a:p>
          <a:p>
            <a:endParaRPr lang="en-US" dirty="0"/>
          </a:p>
        </p:txBody>
      </p:sp>
    </p:spTree>
    <p:extLst>
      <p:ext uri="{BB962C8B-B14F-4D97-AF65-F5344CB8AC3E}">
        <p14:creationId xmlns:p14="http://schemas.microsoft.com/office/powerpoint/2010/main" val="301400556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File sharing and protection</a:t>
            </a:r>
            <a:endParaRPr lang="en-US" dirty="0"/>
          </a:p>
        </p:txBody>
      </p:sp>
      <p:sp>
        <p:nvSpPr>
          <p:cNvPr id="3" name="Content Placeholder 2"/>
          <p:cNvSpPr>
            <a:spLocks noGrp="1"/>
          </p:cNvSpPr>
          <p:nvPr>
            <p:ph sz="quarter" idx="1"/>
          </p:nvPr>
        </p:nvSpPr>
        <p:spPr/>
        <p:txBody>
          <a:bodyPr/>
          <a:lstStyle/>
          <a:p>
            <a:r>
              <a:rPr lang="en-US" dirty="0"/>
              <a:t>File owner/creator should be able to control:</a:t>
            </a:r>
          </a:p>
          <a:p>
            <a:pPr lvl="1"/>
            <a:r>
              <a:rPr lang="en-US" dirty="0"/>
              <a:t>what can be done</a:t>
            </a:r>
          </a:p>
          <a:p>
            <a:pPr lvl="1"/>
            <a:r>
              <a:rPr lang="en-US" dirty="0"/>
              <a:t>by </a:t>
            </a:r>
            <a:r>
              <a:rPr lang="en-US" dirty="0" smtClean="0"/>
              <a:t>whom</a:t>
            </a:r>
          </a:p>
          <a:p>
            <a:pPr lvl="1"/>
            <a:endParaRPr lang="en-US" dirty="0"/>
          </a:p>
          <a:p>
            <a:r>
              <a:rPr lang="en-US" dirty="0"/>
              <a:t>Types of access</a:t>
            </a:r>
          </a:p>
          <a:p>
            <a:pPr lvl="1"/>
            <a:r>
              <a:rPr lang="en-US" dirty="0"/>
              <a:t>Read</a:t>
            </a:r>
          </a:p>
          <a:p>
            <a:pPr lvl="1"/>
            <a:r>
              <a:rPr lang="en-US" dirty="0"/>
              <a:t>Write</a:t>
            </a:r>
          </a:p>
          <a:p>
            <a:pPr lvl="1"/>
            <a:r>
              <a:rPr lang="en-US" dirty="0"/>
              <a:t>Execute</a:t>
            </a:r>
          </a:p>
          <a:p>
            <a:endParaRPr lang="en-US" dirty="0"/>
          </a:p>
        </p:txBody>
      </p:sp>
    </p:spTree>
    <p:extLst>
      <p:ext uri="{BB962C8B-B14F-4D97-AF65-F5344CB8AC3E}">
        <p14:creationId xmlns:p14="http://schemas.microsoft.com/office/powerpoint/2010/main" val="272039607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File protection</a:t>
            </a:r>
            <a:endParaRPr lang="en-US" dirty="0"/>
          </a:p>
        </p:txBody>
      </p:sp>
      <p:sp>
        <p:nvSpPr>
          <p:cNvPr id="3" name="Content Placeholder 2"/>
          <p:cNvSpPr>
            <a:spLocks noGrp="1"/>
          </p:cNvSpPr>
          <p:nvPr>
            <p:ph sz="quarter" idx="1"/>
          </p:nvPr>
        </p:nvSpPr>
        <p:spPr>
          <a:xfrm>
            <a:off x="838200" y="1600200"/>
            <a:ext cx="10515600" cy="4873752"/>
          </a:xfrm>
        </p:spPr>
        <p:txBody>
          <a:bodyPr>
            <a:normAutofit/>
          </a:bodyPr>
          <a:lstStyle/>
          <a:p>
            <a:pPr algn="just">
              <a:lnSpc>
                <a:spcPct val="100000"/>
              </a:lnSpc>
            </a:pPr>
            <a:r>
              <a:rPr lang="en-US" sz="2400" dirty="0"/>
              <a:t>All data and information in computer system are stored in the form of files. So protection of file required from physical damage of system or improper access of file.</a:t>
            </a:r>
          </a:p>
          <a:p>
            <a:pPr algn="just">
              <a:lnSpc>
                <a:spcPct val="150000"/>
              </a:lnSpc>
            </a:pPr>
            <a:endParaRPr lang="en-US" sz="2000" dirty="0"/>
          </a:p>
          <a:p>
            <a:pPr marL="0" indent="0" algn="just">
              <a:lnSpc>
                <a:spcPct val="100000"/>
              </a:lnSpc>
              <a:buNone/>
            </a:pPr>
            <a:r>
              <a:rPr lang="en-US" sz="2000" b="1" dirty="0"/>
              <a:t>   </a:t>
            </a:r>
            <a:r>
              <a:rPr lang="en-US" sz="2400" b="1" dirty="0"/>
              <a:t>Reliability or Physical Damage</a:t>
            </a:r>
          </a:p>
          <a:p>
            <a:pPr algn="just">
              <a:lnSpc>
                <a:spcPct val="100000"/>
              </a:lnSpc>
            </a:pPr>
            <a:r>
              <a:rPr lang="en-US" sz="2400" dirty="0"/>
              <a:t> Reliability of file provide by duplicate copies of file.</a:t>
            </a:r>
          </a:p>
          <a:p>
            <a:pPr lvl="0" algn="just">
              <a:lnSpc>
                <a:spcPct val="100000"/>
              </a:lnSpc>
            </a:pPr>
            <a:r>
              <a:rPr lang="en-US" sz="2400" dirty="0"/>
              <a:t>Many system provide facility of automatic backup of files.</a:t>
            </a:r>
          </a:p>
          <a:p>
            <a:pPr lvl="0" algn="just">
              <a:lnSpc>
                <a:spcPct val="100000"/>
              </a:lnSpc>
            </a:pPr>
            <a:r>
              <a:rPr lang="en-US" sz="2400" dirty="0"/>
              <a:t>File system can be damage by Hardware Problems or Power failure. </a:t>
            </a:r>
          </a:p>
        </p:txBody>
      </p:sp>
    </p:spTree>
    <p:extLst>
      <p:ext uri="{BB962C8B-B14F-4D97-AF65-F5344CB8AC3E}">
        <p14:creationId xmlns:p14="http://schemas.microsoft.com/office/powerpoint/2010/main" val="365143869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0900" y="114300"/>
            <a:ext cx="7467600" cy="1036638"/>
          </a:xfrm>
        </p:spPr>
        <p:txBody>
          <a:bodyPr>
            <a:normAutofit fontScale="90000"/>
          </a:bodyPr>
          <a:lstStyle/>
          <a:p>
            <a:r>
              <a:rPr lang="en-US" b="1" dirty="0" smtClean="0">
                <a:effectLst>
                  <a:outerShdw blurRad="50800" dist="38100" algn="tr" rotWithShape="0">
                    <a:prstClr val="black">
                      <a:alpha val="40000"/>
                    </a:prstClr>
                  </a:outerShdw>
                </a:effectLst>
              </a:rPr>
              <a:t/>
            </a:r>
            <a:br>
              <a:rPr lang="en-US" b="1" dirty="0" smtClean="0">
                <a:effectLst>
                  <a:outerShdw blurRad="50800" dist="38100" algn="tr" rotWithShape="0">
                    <a:prstClr val="black">
                      <a:alpha val="40000"/>
                    </a:prstClr>
                  </a:outerShdw>
                </a:effectLst>
              </a:rPr>
            </a:br>
            <a:r>
              <a:rPr lang="en-US" b="1" dirty="0" smtClean="0"/>
              <a:t>Protection of </a:t>
            </a:r>
            <a:r>
              <a:rPr lang="en-US" b="1" dirty="0"/>
              <a:t>improper Access</a:t>
            </a:r>
            <a:r>
              <a:rPr lang="en-US" dirty="0"/>
              <a:t/>
            </a:r>
            <a:br>
              <a:rPr lang="en-US" dirty="0"/>
            </a:br>
            <a:endParaRPr lang="en-US" dirty="0"/>
          </a:p>
        </p:txBody>
      </p:sp>
      <p:sp>
        <p:nvSpPr>
          <p:cNvPr id="3" name="Content Placeholder 2"/>
          <p:cNvSpPr>
            <a:spLocks noGrp="1"/>
          </p:cNvSpPr>
          <p:nvPr>
            <p:ph sz="quarter" idx="1"/>
          </p:nvPr>
        </p:nvSpPr>
        <p:spPr>
          <a:xfrm>
            <a:off x="850900" y="1600200"/>
            <a:ext cx="10553700" cy="4873752"/>
          </a:xfrm>
        </p:spPr>
        <p:txBody>
          <a:bodyPr/>
          <a:lstStyle/>
          <a:p>
            <a:pPr algn="just">
              <a:lnSpc>
                <a:spcPct val="100000"/>
              </a:lnSpc>
            </a:pPr>
            <a:r>
              <a:rPr lang="en-US" sz="2400" dirty="0"/>
              <a:t>There are various methods used for protection of file among improper access of file.</a:t>
            </a:r>
          </a:p>
          <a:p>
            <a:pPr algn="just">
              <a:lnSpc>
                <a:spcPct val="100000"/>
              </a:lnSpc>
              <a:buFont typeface="Wingdings" panose="05000000000000000000" pitchFamily="2" charset="2"/>
              <a:buChar char="Ø"/>
            </a:pPr>
            <a:r>
              <a:rPr lang="en-US" sz="2400" b="1" dirty="0"/>
              <a:t>   Types of Access:</a:t>
            </a:r>
          </a:p>
          <a:p>
            <a:pPr algn="just">
              <a:lnSpc>
                <a:spcPct val="100000"/>
              </a:lnSpc>
            </a:pPr>
            <a:r>
              <a:rPr lang="en-US" sz="2400" dirty="0"/>
              <a:t>Some system permits access of file to all users, so protection is not required.</a:t>
            </a:r>
          </a:p>
          <a:p>
            <a:pPr algn="just">
              <a:lnSpc>
                <a:spcPct val="100000"/>
              </a:lnSpc>
            </a:pPr>
            <a:r>
              <a:rPr lang="en-US" sz="2400" dirty="0"/>
              <a:t>But Some system provide free access to users, in these type of system protection is provided by </a:t>
            </a:r>
            <a:r>
              <a:rPr lang="en-US" sz="2400" b="1" dirty="0"/>
              <a:t>control Access.</a:t>
            </a:r>
            <a:endParaRPr lang="en-US" sz="2400" dirty="0"/>
          </a:p>
          <a:p>
            <a:pPr algn="just">
              <a:lnSpc>
                <a:spcPct val="100000"/>
              </a:lnSpc>
            </a:pPr>
            <a:r>
              <a:rPr lang="en-US" sz="2400" dirty="0"/>
              <a:t>In control Access method, types of file access is limited, some operation on file will be controlled.</a:t>
            </a:r>
          </a:p>
          <a:p>
            <a:endParaRPr lang="en-US" dirty="0"/>
          </a:p>
        </p:txBody>
      </p:sp>
    </p:spTree>
    <p:extLst>
      <p:ext uri="{BB962C8B-B14F-4D97-AF65-F5344CB8AC3E}">
        <p14:creationId xmlns:p14="http://schemas.microsoft.com/office/powerpoint/2010/main" val="183997173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6300" y="203200"/>
            <a:ext cx="10515600" cy="808038"/>
          </a:xfrm>
        </p:spPr>
        <p:txBody>
          <a:bodyPr>
            <a:normAutofit fontScale="90000"/>
          </a:bodyPr>
          <a:lstStyle/>
          <a:p>
            <a:pPr algn="just"/>
            <a:r>
              <a:rPr lang="en-US" dirty="0" smtClean="0">
                <a:effectLst>
                  <a:outerShdw blurRad="50800" dist="38100" algn="tr" rotWithShape="0">
                    <a:prstClr val="black">
                      <a:alpha val="40000"/>
                    </a:prstClr>
                  </a:outerShdw>
                </a:effectLst>
              </a:rPr>
              <a:t/>
            </a:r>
            <a:br>
              <a:rPr lang="en-US" dirty="0" smtClean="0">
                <a:effectLst>
                  <a:outerShdw blurRad="50800" dist="38100" algn="tr" rotWithShape="0">
                    <a:prstClr val="black">
                      <a:alpha val="40000"/>
                    </a:prstClr>
                  </a:outerShdw>
                </a:effectLst>
              </a:rPr>
            </a:br>
            <a:r>
              <a:rPr lang="en-US" dirty="0" smtClean="0"/>
              <a:t>There </a:t>
            </a:r>
            <a:r>
              <a:rPr lang="en-US" dirty="0"/>
              <a:t>are several operation may </a:t>
            </a:r>
            <a:r>
              <a:rPr lang="en-US" dirty="0" smtClean="0"/>
              <a:t>be controlled</a:t>
            </a:r>
            <a:r>
              <a:rPr lang="en-US" dirty="0"/>
              <a:t>.</a:t>
            </a:r>
            <a:br>
              <a:rPr lang="en-US" dirty="0"/>
            </a:br>
            <a:endParaRPr lang="en-US" dirty="0"/>
          </a:p>
        </p:txBody>
      </p:sp>
      <p:sp>
        <p:nvSpPr>
          <p:cNvPr id="3" name="Content Placeholder 2"/>
          <p:cNvSpPr>
            <a:spLocks noGrp="1"/>
          </p:cNvSpPr>
          <p:nvPr>
            <p:ph sz="quarter" idx="1"/>
          </p:nvPr>
        </p:nvSpPr>
        <p:spPr>
          <a:xfrm>
            <a:off x="876300" y="2003425"/>
            <a:ext cx="10515600" cy="4351338"/>
          </a:xfrm>
        </p:spPr>
        <p:txBody>
          <a:bodyPr>
            <a:normAutofit/>
          </a:bodyPr>
          <a:lstStyle/>
          <a:p>
            <a:pPr marL="457200" indent="-457200" algn="just">
              <a:lnSpc>
                <a:spcPct val="100000"/>
              </a:lnSpc>
              <a:buFont typeface="+mj-lt"/>
              <a:buAutoNum type="arabicPeriod"/>
            </a:pPr>
            <a:r>
              <a:rPr lang="en-US" sz="2400" dirty="0" smtClean="0"/>
              <a:t>Read: </a:t>
            </a:r>
            <a:r>
              <a:rPr lang="en-US" sz="2400" dirty="0"/>
              <a:t>from file.</a:t>
            </a:r>
          </a:p>
          <a:p>
            <a:pPr marL="457200" indent="-457200" algn="just">
              <a:lnSpc>
                <a:spcPct val="100000"/>
              </a:lnSpc>
              <a:buFont typeface="+mj-lt"/>
              <a:buAutoNum type="arabicPeriod"/>
            </a:pPr>
            <a:r>
              <a:rPr lang="en-US" sz="2400" dirty="0"/>
              <a:t>Write: Write to file.</a:t>
            </a:r>
          </a:p>
          <a:p>
            <a:pPr marL="457200" indent="-457200" algn="just">
              <a:lnSpc>
                <a:spcPct val="100000"/>
              </a:lnSpc>
              <a:buFont typeface="+mj-lt"/>
              <a:buAutoNum type="arabicPeriod"/>
            </a:pPr>
            <a:r>
              <a:rPr lang="en-US" sz="2400" dirty="0"/>
              <a:t>Execute: Execute the file.</a:t>
            </a:r>
          </a:p>
          <a:p>
            <a:pPr marL="457200" indent="-457200" algn="just">
              <a:lnSpc>
                <a:spcPct val="100000"/>
              </a:lnSpc>
              <a:buFont typeface="+mj-lt"/>
              <a:buAutoNum type="arabicPeriod"/>
            </a:pPr>
            <a:endParaRPr lang="en-US" sz="2400" dirty="0"/>
          </a:p>
          <a:p>
            <a:pPr algn="just">
              <a:lnSpc>
                <a:spcPct val="100000"/>
              </a:lnSpc>
            </a:pPr>
            <a:r>
              <a:rPr lang="en-US" sz="2400" dirty="0"/>
              <a:t>Any other operation like Rename, Repositioning, and Truncate may be controlled.</a:t>
            </a:r>
          </a:p>
          <a:p>
            <a:pPr algn="just">
              <a:lnSpc>
                <a:spcPct val="150000"/>
              </a:lnSpc>
            </a:pPr>
            <a:endParaRPr lang="en-US" sz="2000" dirty="0"/>
          </a:p>
        </p:txBody>
      </p:sp>
    </p:spTree>
    <p:extLst>
      <p:ext uri="{BB962C8B-B14F-4D97-AF65-F5344CB8AC3E}">
        <p14:creationId xmlns:p14="http://schemas.microsoft.com/office/powerpoint/2010/main" val="282327689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Access list &amp; Groups:</a:t>
            </a:r>
            <a:r>
              <a:rPr lang="en-US" dirty="0"/>
              <a:t/>
            </a:r>
            <a:br>
              <a:rPr lang="en-US" dirty="0"/>
            </a:br>
            <a:endParaRPr lang="en-US" dirty="0"/>
          </a:p>
        </p:txBody>
      </p:sp>
      <p:sp>
        <p:nvSpPr>
          <p:cNvPr id="3" name="Content Placeholder 2"/>
          <p:cNvSpPr>
            <a:spLocks noGrp="1"/>
          </p:cNvSpPr>
          <p:nvPr>
            <p:ph sz="quarter" idx="1"/>
          </p:nvPr>
        </p:nvSpPr>
        <p:spPr>
          <a:xfrm>
            <a:off x="838200" y="1600200"/>
            <a:ext cx="10515600" cy="4873752"/>
          </a:xfrm>
        </p:spPr>
        <p:txBody>
          <a:bodyPr/>
          <a:lstStyle/>
          <a:p>
            <a:pPr marL="0" indent="0" algn="ctr">
              <a:lnSpc>
                <a:spcPct val="150000"/>
              </a:lnSpc>
              <a:buNone/>
            </a:pPr>
            <a:r>
              <a:rPr lang="en-US" b="1" dirty="0" smtClean="0"/>
              <a:t>Access list</a:t>
            </a:r>
          </a:p>
          <a:p>
            <a:pPr algn="just">
              <a:lnSpc>
                <a:spcPct val="100000"/>
              </a:lnSpc>
            </a:pPr>
            <a:r>
              <a:rPr lang="en-US" sz="2400" b="1" dirty="0"/>
              <a:t>“Access list” </a:t>
            </a:r>
            <a:r>
              <a:rPr lang="en-US" sz="2400" dirty="0"/>
              <a:t>method provide identity dependent file access associated with each file and directory.</a:t>
            </a:r>
          </a:p>
          <a:p>
            <a:pPr algn="just">
              <a:lnSpc>
                <a:spcPct val="100000"/>
              </a:lnSpc>
            </a:pPr>
            <a:r>
              <a:rPr lang="en-US" sz="2400" dirty="0"/>
              <a:t>Access list   specify the username and type of access allowed to each user, when user request access to particular file, operating system check the access list associated with file, if user listed for requested access, than access is allowed, otherwise user can not access.</a:t>
            </a:r>
          </a:p>
          <a:p>
            <a:endParaRPr lang="en-US" dirty="0"/>
          </a:p>
        </p:txBody>
      </p:sp>
    </p:spTree>
    <p:extLst>
      <p:ext uri="{BB962C8B-B14F-4D97-AF65-F5344CB8AC3E}">
        <p14:creationId xmlns:p14="http://schemas.microsoft.com/office/powerpoint/2010/main" val="55531407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groups</a:t>
            </a:r>
            <a:endParaRPr lang="en-US" b="1" dirty="0"/>
          </a:p>
        </p:txBody>
      </p:sp>
      <p:sp>
        <p:nvSpPr>
          <p:cNvPr id="3" name="Content Placeholder 2"/>
          <p:cNvSpPr>
            <a:spLocks noGrp="1"/>
          </p:cNvSpPr>
          <p:nvPr>
            <p:ph sz="quarter" idx="1"/>
          </p:nvPr>
        </p:nvSpPr>
        <p:spPr/>
        <p:txBody>
          <a:bodyPr/>
          <a:lstStyle/>
          <a:p>
            <a:pPr marL="0" indent="0" algn="just">
              <a:lnSpc>
                <a:spcPct val="100000"/>
              </a:lnSpc>
              <a:buNone/>
            </a:pPr>
            <a:r>
              <a:rPr lang="en-US" sz="2400" dirty="0"/>
              <a:t>Many system classify the users in 3 </a:t>
            </a:r>
            <a:r>
              <a:rPr lang="en-US" sz="2400" b="1" dirty="0"/>
              <a:t>group</a:t>
            </a:r>
            <a:r>
              <a:rPr lang="en-US" sz="2400" dirty="0"/>
              <a:t>:</a:t>
            </a:r>
          </a:p>
          <a:p>
            <a:pPr marL="457200" indent="-457200" algn="just">
              <a:lnSpc>
                <a:spcPct val="100000"/>
              </a:lnSpc>
              <a:buFont typeface="+mj-lt"/>
              <a:buAutoNum type="arabicPeriod"/>
            </a:pPr>
            <a:r>
              <a:rPr lang="en-US" sz="2400" b="1" dirty="0"/>
              <a:t>Owner:</a:t>
            </a:r>
            <a:r>
              <a:rPr lang="en-US" sz="2400" dirty="0"/>
              <a:t> The user who created the file.</a:t>
            </a:r>
          </a:p>
          <a:p>
            <a:pPr marL="457200" indent="-457200" algn="just">
              <a:lnSpc>
                <a:spcPct val="100000"/>
              </a:lnSpc>
              <a:buFont typeface="+mj-lt"/>
              <a:buAutoNum type="arabicPeriod"/>
            </a:pPr>
            <a:r>
              <a:rPr lang="en-US" sz="2400" b="1" dirty="0"/>
              <a:t>Group:</a:t>
            </a:r>
            <a:r>
              <a:rPr lang="en-US" sz="2400" dirty="0"/>
              <a:t> A Group of user who sharing the file.</a:t>
            </a:r>
          </a:p>
          <a:p>
            <a:pPr marL="457200" indent="-457200" algn="just">
              <a:lnSpc>
                <a:spcPct val="100000"/>
              </a:lnSpc>
              <a:buFont typeface="+mj-lt"/>
              <a:buAutoNum type="arabicPeriod"/>
            </a:pPr>
            <a:r>
              <a:rPr lang="en-US" sz="2400" b="1" dirty="0"/>
              <a:t>Universe:</a:t>
            </a:r>
            <a:r>
              <a:rPr lang="en-US" sz="2400" dirty="0"/>
              <a:t> All other users in the system</a:t>
            </a:r>
            <a:r>
              <a:rPr lang="en-US" sz="2400" dirty="0" smtClean="0">
                <a:effectLst>
                  <a:outerShdw blurRad="50800" dist="38100" algn="tr" rotWithShape="0">
                    <a:prstClr val="black">
                      <a:alpha val="40000"/>
                    </a:prstClr>
                  </a:outerShdw>
                </a:effectLst>
              </a:rPr>
              <a:t>.</a:t>
            </a:r>
          </a:p>
          <a:p>
            <a:pPr algn="just">
              <a:lnSpc>
                <a:spcPct val="100000"/>
              </a:lnSpc>
            </a:pPr>
            <a:r>
              <a:rPr lang="en-US" sz="2400" dirty="0"/>
              <a:t>In this type of protection, only 3 operation are required, </a:t>
            </a:r>
            <a:r>
              <a:rPr lang="en-US" sz="2400" b="1" dirty="0"/>
              <a:t>Read-r ,</a:t>
            </a:r>
            <a:r>
              <a:rPr lang="en-US" sz="2400" b="1" dirty="0" smtClean="0"/>
              <a:t>Write-w,</a:t>
            </a:r>
            <a:r>
              <a:rPr lang="en-US" sz="2400" dirty="0"/>
              <a:t> </a:t>
            </a:r>
            <a:r>
              <a:rPr lang="en-US" sz="2400" dirty="0" smtClean="0"/>
              <a:t>And </a:t>
            </a:r>
            <a:r>
              <a:rPr lang="en-US" sz="2400" b="1" dirty="0"/>
              <a:t>Execute-x</a:t>
            </a:r>
            <a:r>
              <a:rPr lang="en-US" sz="2400" dirty="0"/>
              <a:t> </a:t>
            </a:r>
            <a:r>
              <a:rPr lang="en-US" sz="2400" dirty="0" smtClean="0"/>
              <a:t>.</a:t>
            </a:r>
          </a:p>
          <a:p>
            <a:pPr algn="just">
              <a:lnSpc>
                <a:spcPct val="100000"/>
              </a:lnSpc>
            </a:pPr>
            <a:r>
              <a:rPr lang="en-US" sz="2400" dirty="0" smtClean="0"/>
              <a:t>Value assigned for these protection modes</a:t>
            </a:r>
          </a:p>
          <a:p>
            <a:pPr algn="just">
              <a:lnSpc>
                <a:spcPct val="100000"/>
              </a:lnSpc>
            </a:pPr>
            <a:r>
              <a:rPr lang="en-US" sz="2400" dirty="0" smtClean="0"/>
              <a:t>Read(r) = 4,  Write(w)= 2, Execute(x)=1</a:t>
            </a:r>
            <a:endParaRPr lang="en-US" sz="2400" dirty="0"/>
          </a:p>
          <a:p>
            <a:pPr marL="457200" indent="-457200" algn="just">
              <a:lnSpc>
                <a:spcPct val="150000"/>
              </a:lnSpc>
              <a:buFont typeface="+mj-lt"/>
              <a:buAutoNum type="arabicPeriod"/>
            </a:pPr>
            <a:endParaRPr lang="en-US" dirty="0"/>
          </a:p>
        </p:txBody>
      </p:sp>
    </p:spTree>
    <p:extLst>
      <p:ext uri="{BB962C8B-B14F-4D97-AF65-F5344CB8AC3E}">
        <p14:creationId xmlns:p14="http://schemas.microsoft.com/office/powerpoint/2010/main" val="371515505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File sharing and protection</a:t>
            </a:r>
            <a:endParaRPr lang="en-US" dirty="0"/>
          </a:p>
        </p:txBody>
      </p:sp>
      <p:sp>
        <p:nvSpPr>
          <p:cNvPr id="3" name="Content Placeholder 2"/>
          <p:cNvSpPr>
            <a:spLocks noGrp="1"/>
          </p:cNvSpPr>
          <p:nvPr>
            <p:ph sz="quarter" idx="1"/>
          </p:nvPr>
        </p:nvSpPr>
        <p:spPr/>
        <p:txBody>
          <a:bodyPr>
            <a:normAutofit fontScale="92500" lnSpcReduction="20000"/>
          </a:bodyPr>
          <a:lstStyle/>
          <a:p>
            <a:pPr>
              <a:tabLst>
                <a:tab pos="1833563" algn="l"/>
                <a:tab pos="4459288" algn="l"/>
                <a:tab pos="5195888" algn="l"/>
                <a:tab pos="5888038" algn="l"/>
              </a:tabLst>
            </a:pPr>
            <a:r>
              <a:rPr lang="en-US" dirty="0"/>
              <a:t>Mode of access:  read, write, execute</a:t>
            </a:r>
          </a:p>
          <a:p>
            <a:pPr>
              <a:tabLst>
                <a:tab pos="1833563" algn="l"/>
                <a:tab pos="4459288" algn="l"/>
                <a:tab pos="5195888" algn="l"/>
                <a:tab pos="5888038" algn="l"/>
              </a:tabLst>
            </a:pPr>
            <a:r>
              <a:rPr lang="en-US" dirty="0"/>
              <a:t>Three classes of users</a:t>
            </a:r>
          </a:p>
          <a:p>
            <a:pPr>
              <a:spcBef>
                <a:spcPct val="10000"/>
              </a:spcBef>
              <a:buNone/>
              <a:tabLst>
                <a:tab pos="1833563" algn="l"/>
                <a:tab pos="4459288" algn="l"/>
                <a:tab pos="5195888" algn="l"/>
                <a:tab pos="5888038" algn="l"/>
              </a:tabLst>
            </a:pPr>
            <a:r>
              <a:rPr lang="en-US" dirty="0"/>
              <a:t>					RWX</a:t>
            </a:r>
          </a:p>
          <a:p>
            <a:pPr>
              <a:spcBef>
                <a:spcPct val="10000"/>
              </a:spcBef>
              <a:buNone/>
              <a:tabLst>
                <a:tab pos="1833563" algn="l"/>
                <a:tab pos="4459288" algn="l"/>
                <a:tab pos="5195888" algn="l"/>
                <a:tab pos="5888038" algn="l"/>
              </a:tabLst>
            </a:pPr>
            <a:r>
              <a:rPr lang="en-US" dirty="0"/>
              <a:t>		a) owner access 	7	</a:t>
            </a:r>
            <a:r>
              <a:rPr lang="en-US" dirty="0">
                <a:sym typeface="Symbol" pitchFamily="18" charset="2"/>
              </a:rPr>
              <a:t>	1 1 1</a:t>
            </a:r>
            <a:br>
              <a:rPr lang="en-US" dirty="0">
                <a:sym typeface="Symbol" pitchFamily="18" charset="2"/>
              </a:rPr>
            </a:br>
            <a:r>
              <a:rPr lang="en-US" dirty="0">
                <a:sym typeface="Symbol" pitchFamily="18" charset="2"/>
              </a:rPr>
              <a:t>				RWX</a:t>
            </a:r>
          </a:p>
          <a:p>
            <a:pPr>
              <a:spcBef>
                <a:spcPct val="10000"/>
              </a:spcBef>
              <a:buNone/>
              <a:tabLst>
                <a:tab pos="1833563" algn="l"/>
                <a:tab pos="4459288" algn="l"/>
                <a:tab pos="5195888" algn="l"/>
                <a:tab pos="5888038" algn="l"/>
              </a:tabLst>
            </a:pPr>
            <a:r>
              <a:rPr lang="en-US" dirty="0">
                <a:sym typeface="Symbol" pitchFamily="18" charset="2"/>
              </a:rPr>
              <a:t>		b) groups access 	6	 	1 1 0</a:t>
            </a:r>
          </a:p>
          <a:p>
            <a:pPr>
              <a:spcBef>
                <a:spcPct val="10000"/>
              </a:spcBef>
              <a:buNone/>
              <a:tabLst>
                <a:tab pos="1833563" algn="l"/>
                <a:tab pos="4459288" algn="l"/>
                <a:tab pos="5195888" algn="l"/>
                <a:tab pos="5888038" algn="l"/>
              </a:tabLst>
            </a:pPr>
            <a:r>
              <a:rPr lang="en-US" dirty="0">
                <a:sym typeface="Symbol" pitchFamily="18" charset="2"/>
              </a:rPr>
              <a:t>					RWX</a:t>
            </a:r>
          </a:p>
          <a:p>
            <a:pPr>
              <a:spcBef>
                <a:spcPct val="10000"/>
              </a:spcBef>
              <a:buNone/>
              <a:tabLst>
                <a:tab pos="1833563" algn="l"/>
                <a:tab pos="4459288" algn="l"/>
                <a:tab pos="5195888" algn="l"/>
                <a:tab pos="5888038" algn="l"/>
              </a:tabLst>
            </a:pPr>
            <a:r>
              <a:rPr lang="en-US" dirty="0">
                <a:sym typeface="Symbol" pitchFamily="18" charset="2"/>
              </a:rPr>
              <a:t>		c) public access	1	 	0 0 1</a:t>
            </a:r>
          </a:p>
          <a:p>
            <a:pPr>
              <a:tabLst>
                <a:tab pos="1833563" algn="l"/>
                <a:tab pos="4459288" algn="l"/>
                <a:tab pos="5195888" algn="l"/>
                <a:tab pos="5888038" algn="l"/>
              </a:tabLst>
            </a:pPr>
            <a:r>
              <a:rPr lang="en-US" dirty="0">
                <a:sym typeface="Symbol" pitchFamily="18" charset="2"/>
              </a:rPr>
              <a:t>Ask manager to create a group (unique name), say G, and add some users to the group.</a:t>
            </a:r>
          </a:p>
          <a:p>
            <a:pPr>
              <a:tabLst>
                <a:tab pos="1833563" algn="l"/>
                <a:tab pos="4459288" algn="l"/>
                <a:tab pos="5195888" algn="l"/>
                <a:tab pos="5888038" algn="l"/>
              </a:tabLst>
            </a:pPr>
            <a:r>
              <a:rPr lang="en-US" dirty="0">
                <a:sym typeface="Symbol" pitchFamily="18" charset="2"/>
              </a:rPr>
              <a:t>For a particular file (say </a:t>
            </a:r>
            <a:r>
              <a:rPr lang="en-US" i="1" dirty="0">
                <a:sym typeface="Symbol" pitchFamily="18" charset="2"/>
              </a:rPr>
              <a:t>game</a:t>
            </a:r>
            <a:r>
              <a:rPr lang="en-US" dirty="0">
                <a:sym typeface="Symbol" pitchFamily="18" charset="2"/>
              </a:rPr>
              <a:t>) or subdirectory, define an appropriate access.</a:t>
            </a:r>
          </a:p>
          <a:p>
            <a:endParaRPr lang="en-US" dirty="0"/>
          </a:p>
        </p:txBody>
      </p:sp>
    </p:spTree>
    <p:extLst>
      <p:ext uri="{BB962C8B-B14F-4D97-AF65-F5344CB8AC3E}">
        <p14:creationId xmlns:p14="http://schemas.microsoft.com/office/powerpoint/2010/main" val="16505288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Device controller</a:t>
            </a:r>
            <a:endParaRPr lang="en-US" dirty="0"/>
          </a:p>
        </p:txBody>
      </p:sp>
      <p:sp>
        <p:nvSpPr>
          <p:cNvPr id="3" name="Content Placeholder 2"/>
          <p:cNvSpPr>
            <a:spLocks noGrp="1"/>
          </p:cNvSpPr>
          <p:nvPr>
            <p:ph sz="quarter" idx="1"/>
          </p:nvPr>
        </p:nvSpPr>
        <p:spPr>
          <a:xfrm>
            <a:off x="838200" y="1600200"/>
            <a:ext cx="10515600" cy="4873752"/>
          </a:xfrm>
        </p:spPr>
        <p:txBody>
          <a:bodyPr>
            <a:noAutofit/>
          </a:bodyPr>
          <a:lstStyle/>
          <a:p>
            <a:pPr algn="just">
              <a:lnSpc>
                <a:spcPct val="100000"/>
              </a:lnSpc>
            </a:pPr>
            <a:r>
              <a:rPr lang="en-US" sz="2400" dirty="0"/>
              <a:t>It is a single chip in the computer that controls the signals on the wires of a serial port. </a:t>
            </a:r>
          </a:p>
          <a:p>
            <a:pPr algn="just">
              <a:lnSpc>
                <a:spcPct val="100000"/>
              </a:lnSpc>
            </a:pPr>
            <a:r>
              <a:rPr lang="en-US" sz="2400" dirty="0"/>
              <a:t>Any device connected to the computer is connected by a plug and socket, and the socket is connected to a device controller</a:t>
            </a:r>
          </a:p>
          <a:p>
            <a:pPr algn="just">
              <a:lnSpc>
                <a:spcPct val="100000"/>
              </a:lnSpc>
            </a:pPr>
            <a:r>
              <a:rPr lang="en-US" sz="2400" dirty="0"/>
              <a:t>Each device controller has a local buffer and a command register. </a:t>
            </a:r>
          </a:p>
          <a:p>
            <a:pPr algn="just">
              <a:lnSpc>
                <a:spcPct val="100000"/>
              </a:lnSpc>
            </a:pPr>
            <a:r>
              <a:rPr lang="en-US" sz="2400" dirty="0"/>
              <a:t>It communicates with the CPU by interrupts. A device's controller plays an important role in the operation of that device. </a:t>
            </a:r>
          </a:p>
          <a:p>
            <a:pPr algn="just">
              <a:lnSpc>
                <a:spcPct val="100000"/>
              </a:lnSpc>
            </a:pPr>
            <a:r>
              <a:rPr lang="en-US" sz="2400" dirty="0"/>
              <a:t>It functions as a bridge between the device and the operating system.</a:t>
            </a:r>
          </a:p>
        </p:txBody>
      </p:sp>
    </p:spTree>
    <p:extLst>
      <p:ext uri="{BB962C8B-B14F-4D97-AF65-F5344CB8AC3E}">
        <p14:creationId xmlns:p14="http://schemas.microsoft.com/office/powerpoint/2010/main" val="2273327434"/>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File sharing and protection</a:t>
            </a:r>
            <a:endParaRPr lang="en-US" dirty="0"/>
          </a:p>
        </p:txBody>
      </p:sp>
      <p:grpSp>
        <p:nvGrpSpPr>
          <p:cNvPr id="4" name="Group 3"/>
          <p:cNvGrpSpPr/>
          <p:nvPr/>
        </p:nvGrpSpPr>
        <p:grpSpPr>
          <a:xfrm>
            <a:off x="2895603" y="1852183"/>
            <a:ext cx="5639954" cy="2062939"/>
            <a:chOff x="3492378" y="4885897"/>
            <a:chExt cx="1876972" cy="762857"/>
          </a:xfrm>
        </p:grpSpPr>
        <p:sp>
          <p:nvSpPr>
            <p:cNvPr id="5" name="Text Box 4"/>
            <p:cNvSpPr txBox="1">
              <a:spLocks noChangeArrowheads="1"/>
            </p:cNvSpPr>
            <p:nvPr/>
          </p:nvSpPr>
          <p:spPr bwMode="auto">
            <a:xfrm>
              <a:off x="3492378" y="4892807"/>
              <a:ext cx="328858" cy="17072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spcBef>
                  <a:spcPct val="50000"/>
                </a:spcBef>
              </a:pPr>
              <a:r>
                <a:rPr lang="en-US" sz="2400" dirty="0"/>
                <a:t>owner</a:t>
              </a:r>
            </a:p>
          </p:txBody>
        </p:sp>
        <p:sp>
          <p:nvSpPr>
            <p:cNvPr id="6" name="Text Box 5"/>
            <p:cNvSpPr txBox="1">
              <a:spLocks noChangeArrowheads="1"/>
            </p:cNvSpPr>
            <p:nvPr/>
          </p:nvSpPr>
          <p:spPr bwMode="auto">
            <a:xfrm>
              <a:off x="4259263" y="4926450"/>
              <a:ext cx="305214" cy="17072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spcBef>
                  <a:spcPct val="50000"/>
                </a:spcBef>
              </a:pPr>
              <a:r>
                <a:rPr lang="en-US" sz="2400" dirty="0"/>
                <a:t>group</a:t>
              </a:r>
            </a:p>
          </p:txBody>
        </p:sp>
        <p:sp>
          <p:nvSpPr>
            <p:cNvPr id="7" name="Text Box 6"/>
            <p:cNvSpPr txBox="1">
              <a:spLocks noChangeArrowheads="1"/>
            </p:cNvSpPr>
            <p:nvPr/>
          </p:nvSpPr>
          <p:spPr bwMode="auto">
            <a:xfrm>
              <a:off x="5056092" y="4885897"/>
              <a:ext cx="313258" cy="17072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spcBef>
                  <a:spcPct val="50000"/>
                </a:spcBef>
              </a:pPr>
              <a:r>
                <a:rPr lang="en-US" sz="2400" dirty="0"/>
                <a:t>public</a:t>
              </a:r>
            </a:p>
          </p:txBody>
        </p:sp>
        <p:sp>
          <p:nvSpPr>
            <p:cNvPr id="8" name="Text Box 7"/>
            <p:cNvSpPr txBox="1">
              <a:spLocks noChangeArrowheads="1"/>
            </p:cNvSpPr>
            <p:nvPr/>
          </p:nvSpPr>
          <p:spPr bwMode="auto">
            <a:xfrm>
              <a:off x="3520269" y="5427722"/>
              <a:ext cx="347935" cy="17072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spcBef>
                  <a:spcPct val="50000"/>
                </a:spcBef>
              </a:pPr>
              <a:r>
                <a:rPr lang="en-US" sz="2400" dirty="0"/>
                <a:t>chmod</a:t>
              </a:r>
            </a:p>
          </p:txBody>
        </p:sp>
        <p:sp>
          <p:nvSpPr>
            <p:cNvPr id="9" name="Text Box 8"/>
            <p:cNvSpPr txBox="1">
              <a:spLocks noChangeArrowheads="1"/>
            </p:cNvSpPr>
            <p:nvPr/>
          </p:nvSpPr>
          <p:spPr bwMode="auto">
            <a:xfrm>
              <a:off x="4275931" y="5435171"/>
              <a:ext cx="216699" cy="17072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spcBef>
                  <a:spcPct val="50000"/>
                </a:spcBef>
              </a:pPr>
              <a:r>
                <a:rPr lang="en-US" sz="2400" dirty="0"/>
                <a:t>761</a:t>
              </a:r>
            </a:p>
          </p:txBody>
        </p:sp>
        <p:sp>
          <p:nvSpPr>
            <p:cNvPr id="10" name="Text Box 9"/>
            <p:cNvSpPr txBox="1">
              <a:spLocks noChangeArrowheads="1"/>
            </p:cNvSpPr>
            <p:nvPr/>
          </p:nvSpPr>
          <p:spPr bwMode="auto">
            <a:xfrm>
              <a:off x="4782248" y="5478034"/>
              <a:ext cx="289487" cy="17072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spcBef>
                  <a:spcPct val="50000"/>
                </a:spcBef>
              </a:pPr>
              <a:r>
                <a:rPr lang="en-US" sz="2400"/>
                <a:t>game</a:t>
              </a:r>
            </a:p>
          </p:txBody>
        </p:sp>
        <p:sp>
          <p:nvSpPr>
            <p:cNvPr id="11" name="Line 10"/>
            <p:cNvSpPr>
              <a:spLocks noChangeShapeType="1"/>
            </p:cNvSpPr>
            <p:nvPr/>
          </p:nvSpPr>
          <p:spPr bwMode="auto">
            <a:xfrm>
              <a:off x="3736975" y="5065713"/>
              <a:ext cx="461963" cy="33178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p>
          </p:txBody>
        </p:sp>
        <p:sp>
          <p:nvSpPr>
            <p:cNvPr id="12" name="Line 11"/>
            <p:cNvSpPr>
              <a:spLocks noChangeShapeType="1"/>
            </p:cNvSpPr>
            <p:nvPr/>
          </p:nvSpPr>
          <p:spPr bwMode="auto">
            <a:xfrm>
              <a:off x="4343400" y="5108575"/>
              <a:ext cx="0" cy="27463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p>
          </p:txBody>
        </p:sp>
        <p:sp>
          <p:nvSpPr>
            <p:cNvPr id="13" name="Line 12"/>
            <p:cNvSpPr>
              <a:spLocks noChangeShapeType="1"/>
            </p:cNvSpPr>
            <p:nvPr/>
          </p:nvSpPr>
          <p:spPr bwMode="auto">
            <a:xfrm flipH="1">
              <a:off x="4494213" y="5080000"/>
              <a:ext cx="600075" cy="3460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p>
          </p:txBody>
        </p:sp>
      </p:grpSp>
      <p:sp>
        <p:nvSpPr>
          <p:cNvPr id="14" name="TextBox 13"/>
          <p:cNvSpPr txBox="1"/>
          <p:nvPr/>
        </p:nvSpPr>
        <p:spPr>
          <a:xfrm>
            <a:off x="2514601" y="4876801"/>
            <a:ext cx="6820773" cy="1384995"/>
          </a:xfrm>
          <a:prstGeom prst="rect">
            <a:avLst/>
          </a:prstGeom>
          <a:noFill/>
        </p:spPr>
        <p:txBody>
          <a:bodyPr wrap="square" rtlCol="0">
            <a:spAutoFit/>
          </a:bodyPr>
          <a:lstStyle/>
          <a:p>
            <a:pPr marL="228600" indent="-228600">
              <a:spcBef>
                <a:spcPct val="50000"/>
              </a:spcBef>
              <a:buSzPct val="140000"/>
              <a:buFontTx/>
              <a:buChar char="•"/>
              <a:tabLst>
                <a:tab pos="1833563" algn="l"/>
                <a:tab pos="4459288" algn="l"/>
                <a:tab pos="5195888" algn="l"/>
                <a:tab pos="5888038" algn="l"/>
              </a:tabLst>
            </a:pPr>
            <a:r>
              <a:rPr lang="en-US" sz="2400" dirty="0">
                <a:sym typeface="Symbol" pitchFamily="18" charset="2"/>
              </a:rPr>
              <a:t>Attach a group to a file</a:t>
            </a:r>
          </a:p>
          <a:p>
            <a:pPr marL="228600" indent="-228600">
              <a:spcBef>
                <a:spcPct val="50000"/>
              </a:spcBef>
              <a:buSzPct val="140000"/>
              <a:tabLst>
                <a:tab pos="1833563" algn="l"/>
                <a:tab pos="4459288" algn="l"/>
                <a:tab pos="5195888" algn="l"/>
                <a:tab pos="5888038" algn="l"/>
              </a:tabLst>
            </a:pPr>
            <a:r>
              <a:rPr lang="en-US" sz="2400" dirty="0">
                <a:sym typeface="Symbol" pitchFamily="18" charset="2"/>
              </a:rPr>
              <a:t>          </a:t>
            </a:r>
            <a:r>
              <a:rPr lang="en-US" sz="2400" b="1" dirty="0">
                <a:sym typeface="Symbol" pitchFamily="18" charset="2"/>
              </a:rPr>
              <a:t>chgrp</a:t>
            </a:r>
            <a:r>
              <a:rPr lang="en-US" sz="2400" dirty="0">
                <a:sym typeface="Symbol" pitchFamily="18" charset="2"/>
              </a:rPr>
              <a:t>     </a:t>
            </a:r>
            <a:r>
              <a:rPr lang="en-US" sz="2400" i="1" dirty="0">
                <a:sym typeface="Symbol" pitchFamily="18" charset="2"/>
              </a:rPr>
              <a:t>G    game</a:t>
            </a:r>
          </a:p>
          <a:p>
            <a:endParaRPr lang="en-US" sz="2400" dirty="0"/>
          </a:p>
        </p:txBody>
      </p:sp>
    </p:spTree>
    <p:extLst>
      <p:ext uri="{BB962C8B-B14F-4D97-AF65-F5344CB8AC3E}">
        <p14:creationId xmlns:p14="http://schemas.microsoft.com/office/powerpoint/2010/main" val="300280748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File allocation methods</a:t>
            </a:r>
            <a:endParaRPr lang="en-US" dirty="0"/>
          </a:p>
        </p:txBody>
      </p:sp>
      <p:sp>
        <p:nvSpPr>
          <p:cNvPr id="3" name="Content Placeholder 2"/>
          <p:cNvSpPr>
            <a:spLocks noGrp="1"/>
          </p:cNvSpPr>
          <p:nvPr>
            <p:ph sz="quarter" idx="1"/>
          </p:nvPr>
        </p:nvSpPr>
        <p:spPr>
          <a:xfrm>
            <a:off x="838200" y="1600200"/>
            <a:ext cx="10515600" cy="4873752"/>
          </a:xfrm>
        </p:spPr>
        <p:txBody>
          <a:bodyPr>
            <a:normAutofit/>
          </a:bodyPr>
          <a:lstStyle/>
          <a:p>
            <a:pPr lvl="0" algn="just">
              <a:lnSpc>
                <a:spcPct val="100000"/>
              </a:lnSpc>
            </a:pPr>
            <a:r>
              <a:rPr lang="en-US" sz="2400" dirty="0"/>
              <a:t>Many files are stored on the same storage device.</a:t>
            </a:r>
          </a:p>
          <a:p>
            <a:pPr lvl="0" algn="just">
              <a:lnSpc>
                <a:spcPct val="100000"/>
              </a:lnSpc>
            </a:pPr>
            <a:r>
              <a:rPr lang="en-US" sz="2400" dirty="0"/>
              <a:t>Allocation of file means allocate the space for store the file on the disk.</a:t>
            </a:r>
          </a:p>
          <a:p>
            <a:pPr lvl="0" algn="just">
              <a:lnSpc>
                <a:spcPct val="100000"/>
              </a:lnSpc>
            </a:pPr>
            <a:r>
              <a:rPr lang="en-US" sz="2400" dirty="0"/>
              <a:t>Files are stored in free blocks of disk. each block size is 512 bytes.</a:t>
            </a:r>
          </a:p>
          <a:p>
            <a:pPr lvl="0" algn="just">
              <a:lnSpc>
                <a:spcPct val="100000"/>
              </a:lnSpc>
            </a:pPr>
            <a:r>
              <a:rPr lang="en-US" sz="2400" dirty="0"/>
              <a:t>There are three methods are used to allocate the space for file on disk.</a:t>
            </a:r>
          </a:p>
          <a:p>
            <a:pPr lvl="0" algn="just">
              <a:lnSpc>
                <a:spcPct val="100000"/>
              </a:lnSpc>
            </a:pPr>
            <a:r>
              <a:rPr lang="en-US" sz="2400" dirty="0"/>
              <a:t>There are various allocation method</a:t>
            </a:r>
          </a:p>
          <a:p>
            <a:pPr lvl="1" algn="just">
              <a:lnSpc>
                <a:spcPct val="100000"/>
              </a:lnSpc>
            </a:pPr>
            <a:r>
              <a:rPr lang="en-US" dirty="0"/>
              <a:t>Contiguous allocation method</a:t>
            </a:r>
          </a:p>
          <a:p>
            <a:pPr lvl="1" algn="just">
              <a:lnSpc>
                <a:spcPct val="100000"/>
              </a:lnSpc>
            </a:pPr>
            <a:r>
              <a:rPr lang="en-US" dirty="0"/>
              <a:t>Linked allocation method</a:t>
            </a:r>
          </a:p>
          <a:p>
            <a:pPr lvl="1" algn="just">
              <a:lnSpc>
                <a:spcPct val="100000"/>
              </a:lnSpc>
            </a:pPr>
            <a:r>
              <a:rPr lang="en-US" dirty="0"/>
              <a:t>Indexed allocation method</a:t>
            </a:r>
          </a:p>
          <a:p>
            <a:pPr lvl="1" algn="just">
              <a:lnSpc>
                <a:spcPct val="150000"/>
              </a:lnSpc>
            </a:pPr>
            <a:endParaRPr lang="en-US" sz="1700" dirty="0"/>
          </a:p>
          <a:p>
            <a:pPr algn="just"/>
            <a:endParaRPr lang="en-US" sz="2000" dirty="0"/>
          </a:p>
        </p:txBody>
      </p:sp>
    </p:spTree>
    <p:extLst>
      <p:ext uri="{BB962C8B-B14F-4D97-AF65-F5344CB8AC3E}">
        <p14:creationId xmlns:p14="http://schemas.microsoft.com/office/powerpoint/2010/main" val="60992247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Contiguous allocation method</a:t>
            </a:r>
            <a:endParaRPr lang="en-US" dirty="0"/>
          </a:p>
        </p:txBody>
      </p:sp>
      <p:sp>
        <p:nvSpPr>
          <p:cNvPr id="3" name="Content Placeholder 2"/>
          <p:cNvSpPr>
            <a:spLocks noGrp="1"/>
          </p:cNvSpPr>
          <p:nvPr>
            <p:ph sz="quarter" idx="1"/>
          </p:nvPr>
        </p:nvSpPr>
        <p:spPr>
          <a:xfrm>
            <a:off x="838200" y="1600200"/>
            <a:ext cx="10515600" cy="4873752"/>
          </a:xfrm>
        </p:spPr>
        <p:txBody>
          <a:bodyPr>
            <a:normAutofit fontScale="92500"/>
          </a:bodyPr>
          <a:lstStyle/>
          <a:p>
            <a:pPr algn="just">
              <a:lnSpc>
                <a:spcPct val="120000"/>
              </a:lnSpc>
            </a:pPr>
            <a:r>
              <a:rPr lang="en-US" sz="2400" dirty="0"/>
              <a:t>In this method, contiguously blocks are allocated  to the file on disk.</a:t>
            </a:r>
          </a:p>
          <a:p>
            <a:pPr lvl="0" algn="just">
              <a:lnSpc>
                <a:spcPct val="120000"/>
              </a:lnSpc>
            </a:pPr>
            <a:r>
              <a:rPr lang="en-US" sz="2400" dirty="0"/>
              <a:t>Contiguous Allocation of file define by block address and length( total number  of  block)</a:t>
            </a:r>
          </a:p>
          <a:p>
            <a:pPr lvl="0" algn="just">
              <a:lnSpc>
                <a:spcPct val="120000"/>
              </a:lnSpc>
            </a:pPr>
            <a:r>
              <a:rPr lang="en-US" sz="2400" dirty="0"/>
              <a:t>Suppose a bspp file, need 3 blocks on disk. In figure file bspp is allocated at block number 5 ,6 and 7, so its starting block will be 5, and length is 3, because 3 blocks are allocated .</a:t>
            </a:r>
          </a:p>
          <a:p>
            <a:pPr lvl="0" algn="just">
              <a:lnSpc>
                <a:spcPct val="120000"/>
              </a:lnSpc>
            </a:pPr>
            <a:r>
              <a:rPr lang="en-US" sz="2400" dirty="0"/>
              <a:t>Entry in directory for file bspp will be  :</a:t>
            </a:r>
          </a:p>
          <a:p>
            <a:pPr marL="0" indent="0" algn="just">
              <a:lnSpc>
                <a:spcPct val="120000"/>
              </a:lnSpc>
              <a:buNone/>
            </a:pPr>
            <a:r>
              <a:rPr lang="en-US" sz="2400" dirty="0"/>
              <a:t> </a:t>
            </a:r>
          </a:p>
          <a:p>
            <a:pPr marL="0" indent="0" algn="just">
              <a:lnSpc>
                <a:spcPct val="120000"/>
              </a:lnSpc>
              <a:buNone/>
            </a:pPr>
            <a:r>
              <a:rPr lang="en-US" sz="2400" dirty="0"/>
              <a:t>       File 	</a:t>
            </a:r>
            <a:r>
              <a:rPr lang="en-US" sz="2400" dirty="0" smtClean="0"/>
              <a:t>	Start</a:t>
            </a:r>
            <a:r>
              <a:rPr lang="en-US" sz="2400" dirty="0"/>
              <a:t>		</a:t>
            </a:r>
            <a:r>
              <a:rPr lang="en-US" sz="2400" dirty="0" smtClean="0"/>
              <a:t>	length</a:t>
            </a:r>
            <a:endParaRPr lang="en-US" sz="2400" dirty="0"/>
          </a:p>
          <a:p>
            <a:pPr marL="0" indent="0" algn="just">
              <a:lnSpc>
                <a:spcPct val="120000"/>
              </a:lnSpc>
              <a:buNone/>
            </a:pPr>
            <a:r>
              <a:rPr lang="en-US" sz="2400" dirty="0"/>
              <a:t>      bspp		   5	             	3</a:t>
            </a:r>
          </a:p>
          <a:p>
            <a:pPr lvl="0" algn="just">
              <a:lnSpc>
                <a:spcPct val="150000"/>
              </a:lnSpc>
            </a:pPr>
            <a:endParaRPr lang="en-US" dirty="0"/>
          </a:p>
          <a:p>
            <a:endParaRPr lang="en-US" dirty="0"/>
          </a:p>
        </p:txBody>
      </p:sp>
    </p:spTree>
    <p:extLst>
      <p:ext uri="{BB962C8B-B14F-4D97-AF65-F5344CB8AC3E}">
        <p14:creationId xmlns:p14="http://schemas.microsoft.com/office/powerpoint/2010/main" val="124727409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Contiguous allocation method</a:t>
            </a:r>
            <a:endParaRPr lang="en-US" dirty="0"/>
          </a:p>
        </p:txBody>
      </p:sp>
      <p:pic>
        <p:nvPicPr>
          <p:cNvPr id="4" name="Content Placeholder 3"/>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2133600" y="1752601"/>
            <a:ext cx="7620000" cy="4571999"/>
          </a:xfrm>
        </p:spPr>
      </p:pic>
    </p:spTree>
    <p:extLst>
      <p:ext uri="{BB962C8B-B14F-4D97-AF65-F5344CB8AC3E}">
        <p14:creationId xmlns:p14="http://schemas.microsoft.com/office/powerpoint/2010/main" val="300855255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Contiguous allocation method</a:t>
            </a:r>
          </a:p>
        </p:txBody>
      </p:sp>
      <p:sp>
        <p:nvSpPr>
          <p:cNvPr id="3" name="Content Placeholder 2"/>
          <p:cNvSpPr>
            <a:spLocks noGrp="1"/>
          </p:cNvSpPr>
          <p:nvPr>
            <p:ph sz="quarter" idx="1"/>
          </p:nvPr>
        </p:nvSpPr>
        <p:spPr>
          <a:xfrm>
            <a:off x="838200" y="1600200"/>
            <a:ext cx="10515600" cy="4873752"/>
          </a:xfrm>
        </p:spPr>
        <p:txBody>
          <a:bodyPr>
            <a:normAutofit/>
          </a:bodyPr>
          <a:lstStyle/>
          <a:p>
            <a:pPr lvl="0" algn="just">
              <a:lnSpc>
                <a:spcPct val="100000"/>
              </a:lnSpc>
            </a:pPr>
            <a:r>
              <a:rPr lang="en-US" sz="2400" dirty="0"/>
              <a:t>If file size is 4 block , then continuously 4 blocks will be allocate to file on the disk.</a:t>
            </a:r>
          </a:p>
          <a:p>
            <a:pPr lvl="0" algn="just">
              <a:lnSpc>
                <a:spcPct val="100000"/>
              </a:lnSpc>
            </a:pPr>
            <a:r>
              <a:rPr lang="en-US" sz="2400" dirty="0"/>
              <a:t>Each block of disk will store 512 bytes .</a:t>
            </a:r>
          </a:p>
          <a:p>
            <a:pPr lvl="0" algn="just">
              <a:lnSpc>
                <a:spcPct val="100000"/>
              </a:lnSpc>
            </a:pPr>
            <a:r>
              <a:rPr lang="en-US" sz="2400" dirty="0"/>
              <a:t>Next file is Ce ,this file need 2 blocks, here continuously block 9 and 10 are allocated to it. </a:t>
            </a:r>
          </a:p>
          <a:p>
            <a:pPr lvl="0" algn="just">
              <a:lnSpc>
                <a:spcPct val="100000"/>
              </a:lnSpc>
            </a:pPr>
            <a:r>
              <a:rPr lang="en-US" sz="2400" dirty="0"/>
              <a:t>One disadvantage of contiguous allocation method is finding space for new files.</a:t>
            </a:r>
          </a:p>
          <a:p>
            <a:pPr lvl="0" algn="just">
              <a:lnSpc>
                <a:spcPct val="100000"/>
              </a:lnSpc>
            </a:pPr>
            <a:r>
              <a:rPr lang="en-US" sz="2400" dirty="0"/>
              <a:t>In contagious Allocation directory contain </a:t>
            </a:r>
            <a:r>
              <a:rPr lang="en-US" sz="2400" b="1" dirty="0"/>
              <a:t>filename, start block and length</a:t>
            </a:r>
            <a:r>
              <a:rPr lang="en-US" sz="2400" dirty="0"/>
              <a:t>.</a:t>
            </a:r>
          </a:p>
          <a:p>
            <a:pPr algn="just">
              <a:lnSpc>
                <a:spcPct val="100000"/>
              </a:lnSpc>
            </a:pPr>
            <a:r>
              <a:rPr lang="en-US" sz="2400" dirty="0"/>
              <a:t>Contagious allocation support both sequential and direct access method</a:t>
            </a:r>
          </a:p>
        </p:txBody>
      </p:sp>
    </p:spTree>
    <p:extLst>
      <p:ext uri="{BB962C8B-B14F-4D97-AF65-F5344CB8AC3E}">
        <p14:creationId xmlns:p14="http://schemas.microsoft.com/office/powerpoint/2010/main" val="253088712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Contiguous allocation method</a:t>
            </a:r>
          </a:p>
        </p:txBody>
      </p:sp>
      <p:sp>
        <p:nvSpPr>
          <p:cNvPr id="3" name="Content Placeholder 2"/>
          <p:cNvSpPr>
            <a:spLocks noGrp="1"/>
          </p:cNvSpPr>
          <p:nvPr>
            <p:ph sz="quarter" idx="1"/>
          </p:nvPr>
        </p:nvSpPr>
        <p:spPr/>
        <p:txBody>
          <a:bodyPr>
            <a:normAutofit/>
          </a:bodyPr>
          <a:lstStyle/>
          <a:p>
            <a:pPr marL="0" indent="0">
              <a:lnSpc>
                <a:spcPct val="150000"/>
              </a:lnSpc>
              <a:buNone/>
            </a:pPr>
            <a:r>
              <a:rPr lang="en-US" b="1" dirty="0" smtClean="0"/>
              <a:t>Advantages</a:t>
            </a:r>
          </a:p>
          <a:p>
            <a:pPr>
              <a:lnSpc>
                <a:spcPct val="150000"/>
              </a:lnSpc>
            </a:pPr>
            <a:r>
              <a:rPr lang="en-US" sz="2400" dirty="0"/>
              <a:t>Simple to implement</a:t>
            </a:r>
            <a:r>
              <a:rPr lang="en-US" sz="2400" b="1" u="sng" dirty="0"/>
              <a:t> </a:t>
            </a:r>
            <a:endParaRPr lang="en-US" sz="2400" dirty="0"/>
          </a:p>
          <a:p>
            <a:pPr>
              <a:lnSpc>
                <a:spcPct val="150000"/>
              </a:lnSpc>
            </a:pPr>
            <a:r>
              <a:rPr lang="en-US" sz="2400" dirty="0"/>
              <a:t>Fast access of file</a:t>
            </a:r>
          </a:p>
          <a:p>
            <a:pPr>
              <a:lnSpc>
                <a:spcPct val="150000"/>
              </a:lnSpc>
            </a:pPr>
            <a:endParaRPr lang="en-US" sz="2000" dirty="0"/>
          </a:p>
          <a:p>
            <a:pPr marL="0" indent="0">
              <a:lnSpc>
                <a:spcPct val="150000"/>
              </a:lnSpc>
              <a:buNone/>
            </a:pPr>
            <a:r>
              <a:rPr lang="en-US" b="1" dirty="0" smtClean="0"/>
              <a:t>Disadvantage</a:t>
            </a:r>
          </a:p>
          <a:p>
            <a:pPr>
              <a:lnSpc>
                <a:spcPct val="150000"/>
              </a:lnSpc>
            </a:pPr>
            <a:r>
              <a:rPr lang="en-US" sz="2400" dirty="0"/>
              <a:t>Finding the free space on disk.</a:t>
            </a:r>
          </a:p>
        </p:txBody>
      </p:sp>
    </p:spTree>
    <p:extLst>
      <p:ext uri="{BB962C8B-B14F-4D97-AF65-F5344CB8AC3E}">
        <p14:creationId xmlns:p14="http://schemas.microsoft.com/office/powerpoint/2010/main" val="229923814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Linked allocation method</a:t>
            </a:r>
            <a:endParaRPr lang="en-US" dirty="0"/>
          </a:p>
        </p:txBody>
      </p:sp>
      <p:sp>
        <p:nvSpPr>
          <p:cNvPr id="3" name="Content Placeholder 2"/>
          <p:cNvSpPr>
            <a:spLocks noGrp="1"/>
          </p:cNvSpPr>
          <p:nvPr>
            <p:ph sz="quarter" idx="1"/>
          </p:nvPr>
        </p:nvSpPr>
        <p:spPr>
          <a:xfrm>
            <a:off x="838200" y="1600200"/>
            <a:ext cx="10629900" cy="4873752"/>
          </a:xfrm>
        </p:spPr>
        <p:txBody>
          <a:bodyPr>
            <a:normAutofit/>
          </a:bodyPr>
          <a:lstStyle/>
          <a:p>
            <a:pPr lvl="0" algn="just">
              <a:lnSpc>
                <a:spcPct val="100000"/>
              </a:lnSpc>
            </a:pPr>
            <a:r>
              <a:rPr lang="en-US" sz="2400" dirty="0"/>
              <a:t>Linked allocation different from contagious allocation.</a:t>
            </a:r>
          </a:p>
          <a:p>
            <a:pPr lvl="0" algn="just">
              <a:lnSpc>
                <a:spcPct val="100000"/>
              </a:lnSpc>
            </a:pPr>
            <a:r>
              <a:rPr lang="en-US" sz="2400" dirty="0"/>
              <a:t>In Linked allocation, blocks of file are linked with other block.</a:t>
            </a:r>
          </a:p>
          <a:p>
            <a:pPr lvl="0" algn="just">
              <a:lnSpc>
                <a:spcPct val="100000"/>
              </a:lnSpc>
            </a:pPr>
            <a:r>
              <a:rPr lang="en-US" sz="2400" dirty="0"/>
              <a:t>Here blocks are  allocated randomly and blocks are linked one by one</a:t>
            </a:r>
            <a:r>
              <a:rPr lang="en-US" sz="2400" dirty="0" smtClean="0"/>
              <a:t>.</a:t>
            </a:r>
          </a:p>
          <a:p>
            <a:pPr algn="just">
              <a:lnSpc>
                <a:spcPct val="100000"/>
              </a:lnSpc>
            </a:pPr>
            <a:r>
              <a:rPr lang="en-US" sz="2400" dirty="0"/>
              <a:t>Each block will link with the next block of file</a:t>
            </a:r>
            <a:r>
              <a:rPr lang="en-US" sz="2400" dirty="0" smtClean="0"/>
              <a:t>.</a:t>
            </a:r>
            <a:endParaRPr lang="en-US" sz="2400" dirty="0"/>
          </a:p>
          <a:p>
            <a:pPr lvl="0" algn="just">
              <a:lnSpc>
                <a:spcPct val="100000"/>
              </a:lnSpc>
            </a:pPr>
            <a:r>
              <a:rPr lang="en-US" sz="2400" dirty="0"/>
              <a:t>Here the directory contains </a:t>
            </a:r>
            <a:r>
              <a:rPr lang="en-US" sz="2400" b="1" i="1" dirty="0"/>
              <a:t>file name, start blocks number</a:t>
            </a:r>
            <a:r>
              <a:rPr lang="en-US" sz="2400" i="1" dirty="0"/>
              <a:t> and</a:t>
            </a:r>
            <a:r>
              <a:rPr lang="en-US" sz="2400" b="1" dirty="0"/>
              <a:t> </a:t>
            </a:r>
            <a:r>
              <a:rPr lang="en-US" sz="2400" b="1" i="1" dirty="0"/>
              <a:t>ending block number.</a:t>
            </a:r>
            <a:endParaRPr lang="en-US" sz="2400" dirty="0"/>
          </a:p>
          <a:p>
            <a:pPr algn="just">
              <a:lnSpc>
                <a:spcPct val="100000"/>
              </a:lnSpc>
            </a:pPr>
            <a:r>
              <a:rPr lang="en-US" sz="2400" dirty="0" smtClean="0"/>
              <a:t>In </a:t>
            </a:r>
            <a:r>
              <a:rPr lang="en-US" sz="2400" dirty="0"/>
              <a:t>this method OS will allocate the free block randomly and link every block with next block of file. </a:t>
            </a:r>
          </a:p>
          <a:p>
            <a:pPr lvl="0" algn="just">
              <a:lnSpc>
                <a:spcPct val="100000"/>
              </a:lnSpc>
            </a:pPr>
            <a:endParaRPr lang="en-US" sz="2400" dirty="0"/>
          </a:p>
          <a:p>
            <a:pPr algn="just">
              <a:lnSpc>
                <a:spcPct val="100000"/>
              </a:lnSpc>
            </a:pPr>
            <a:endParaRPr lang="en-US" sz="2400" dirty="0"/>
          </a:p>
        </p:txBody>
      </p:sp>
    </p:spTree>
    <p:extLst>
      <p:ext uri="{BB962C8B-B14F-4D97-AF65-F5344CB8AC3E}">
        <p14:creationId xmlns:p14="http://schemas.microsoft.com/office/powerpoint/2010/main" val="307179549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Linked allocation method</a:t>
            </a:r>
            <a:endParaRPr lang="en-US" dirty="0"/>
          </a:p>
        </p:txBody>
      </p:sp>
      <p:pic>
        <p:nvPicPr>
          <p:cNvPr id="4" name="Content Placeholder 3"/>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2057400" y="1905000"/>
            <a:ext cx="7620000" cy="4267200"/>
          </a:xfrm>
        </p:spPr>
      </p:pic>
    </p:spTree>
    <p:extLst>
      <p:ext uri="{BB962C8B-B14F-4D97-AF65-F5344CB8AC3E}">
        <p14:creationId xmlns:p14="http://schemas.microsoft.com/office/powerpoint/2010/main" val="118659792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Linked allocation</a:t>
            </a:r>
            <a:endParaRPr lang="en-US" dirty="0"/>
          </a:p>
        </p:txBody>
      </p:sp>
      <p:sp>
        <p:nvSpPr>
          <p:cNvPr id="3" name="Content Placeholder 2"/>
          <p:cNvSpPr>
            <a:spLocks noGrp="1"/>
          </p:cNvSpPr>
          <p:nvPr>
            <p:ph sz="quarter" idx="1"/>
          </p:nvPr>
        </p:nvSpPr>
        <p:spPr>
          <a:xfrm>
            <a:off x="838200" y="1600200"/>
            <a:ext cx="10515600" cy="4873752"/>
          </a:xfrm>
        </p:spPr>
        <p:txBody>
          <a:bodyPr>
            <a:noAutofit/>
          </a:bodyPr>
          <a:lstStyle/>
          <a:p>
            <a:pPr lvl="0" algn="just">
              <a:lnSpc>
                <a:spcPct val="100000"/>
              </a:lnSpc>
            </a:pPr>
            <a:r>
              <a:rPr lang="en-US" sz="2400" dirty="0"/>
              <a:t>Example :- in fig. for file</a:t>
            </a:r>
            <a:r>
              <a:rPr lang="en-US" sz="2400" b="1" dirty="0"/>
              <a:t> bspp</a:t>
            </a:r>
            <a:r>
              <a:rPr lang="en-US" sz="2400" dirty="0"/>
              <a:t>, start block number is 5, and ending block number is 8.</a:t>
            </a:r>
          </a:p>
          <a:p>
            <a:pPr lvl="0" algn="just">
              <a:lnSpc>
                <a:spcPct val="100000"/>
              </a:lnSpc>
            </a:pPr>
            <a:r>
              <a:rPr lang="en-US" sz="2400" dirty="0"/>
              <a:t>Block 5 will link with next block 2, and block is link with block 8.  Total 3 blocks are allocated to </a:t>
            </a:r>
            <a:r>
              <a:rPr lang="en-US" sz="2400" b="1" dirty="0"/>
              <a:t>bspp</a:t>
            </a:r>
            <a:r>
              <a:rPr lang="en-US" sz="2400" dirty="0"/>
              <a:t> file.</a:t>
            </a:r>
          </a:p>
          <a:p>
            <a:pPr lvl="0" algn="just">
              <a:lnSpc>
                <a:spcPct val="100000"/>
              </a:lnSpc>
            </a:pPr>
            <a:r>
              <a:rPr lang="en-US" sz="2400" dirty="0"/>
              <a:t>Block 5 is starting block number which will point to next block 2, block 5, contain the address of block 2, block 2 point to block 8.</a:t>
            </a:r>
          </a:p>
          <a:p>
            <a:pPr lvl="0" algn="just">
              <a:lnSpc>
                <a:spcPct val="100000"/>
              </a:lnSpc>
            </a:pPr>
            <a:r>
              <a:rPr lang="en-US" sz="2400" dirty="0"/>
              <a:t>Here all blocks are linked.</a:t>
            </a:r>
          </a:p>
          <a:p>
            <a:pPr lvl="0" algn="just">
              <a:lnSpc>
                <a:spcPct val="100000"/>
              </a:lnSpc>
            </a:pPr>
            <a:r>
              <a:rPr lang="en-US" sz="2400" dirty="0"/>
              <a:t>Same procedure is for file </a:t>
            </a:r>
            <a:r>
              <a:rPr lang="en-US" sz="2400" b="1" i="1" dirty="0"/>
              <a:t>ce</a:t>
            </a:r>
            <a:r>
              <a:rPr lang="en-US" sz="2400" dirty="0"/>
              <a:t> and </a:t>
            </a:r>
            <a:r>
              <a:rPr lang="en-US" sz="2400" b="1" i="1" dirty="0"/>
              <a:t>IT.</a:t>
            </a:r>
            <a:endParaRPr lang="en-US" sz="2400" dirty="0"/>
          </a:p>
          <a:p>
            <a:pPr lvl="0" algn="just">
              <a:lnSpc>
                <a:spcPct val="100000"/>
              </a:lnSpc>
            </a:pPr>
            <a:r>
              <a:rPr lang="en-US" sz="2400" dirty="0"/>
              <a:t>Linked allocation can support only sequential access. It is not support direct access.</a:t>
            </a:r>
          </a:p>
          <a:p>
            <a:pPr lvl="0" algn="just">
              <a:lnSpc>
                <a:spcPct val="100000"/>
              </a:lnSpc>
            </a:pPr>
            <a:r>
              <a:rPr lang="en-US" sz="2400" dirty="0"/>
              <a:t>Linked allocation is also called </a:t>
            </a:r>
            <a:r>
              <a:rPr lang="en-US" sz="2400" b="1" i="1" dirty="0"/>
              <a:t>chain allocation.</a:t>
            </a:r>
            <a:endParaRPr lang="en-US" sz="2400" dirty="0"/>
          </a:p>
          <a:p>
            <a:pPr>
              <a:lnSpc>
                <a:spcPct val="100000"/>
              </a:lnSpc>
            </a:pPr>
            <a:endParaRPr lang="en-US" dirty="0"/>
          </a:p>
        </p:txBody>
      </p:sp>
    </p:spTree>
    <p:extLst>
      <p:ext uri="{BB962C8B-B14F-4D97-AF65-F5344CB8AC3E}">
        <p14:creationId xmlns:p14="http://schemas.microsoft.com/office/powerpoint/2010/main" val="350540707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Linked allocation</a:t>
            </a:r>
            <a:endParaRPr lang="en-US" dirty="0"/>
          </a:p>
        </p:txBody>
      </p:sp>
      <p:sp>
        <p:nvSpPr>
          <p:cNvPr id="3" name="Content Placeholder 2"/>
          <p:cNvSpPr>
            <a:spLocks noGrp="1"/>
          </p:cNvSpPr>
          <p:nvPr>
            <p:ph sz="quarter" idx="1"/>
          </p:nvPr>
        </p:nvSpPr>
        <p:spPr/>
        <p:txBody>
          <a:bodyPr/>
          <a:lstStyle/>
          <a:p>
            <a:pPr marL="0" indent="0" algn="just">
              <a:lnSpc>
                <a:spcPct val="150000"/>
              </a:lnSpc>
              <a:buNone/>
            </a:pPr>
            <a:r>
              <a:rPr lang="en-US" b="1" dirty="0" smtClean="0"/>
              <a:t>Advantages</a:t>
            </a:r>
          </a:p>
          <a:p>
            <a:pPr algn="just">
              <a:lnSpc>
                <a:spcPct val="100000"/>
              </a:lnSpc>
            </a:pPr>
            <a:r>
              <a:rPr lang="en-US" sz="2400" dirty="0"/>
              <a:t>Any free block can be allocated</a:t>
            </a:r>
          </a:p>
          <a:p>
            <a:pPr algn="just">
              <a:lnSpc>
                <a:spcPct val="150000"/>
              </a:lnSpc>
            </a:pPr>
            <a:endParaRPr lang="en-US" sz="2000" dirty="0"/>
          </a:p>
          <a:p>
            <a:pPr marL="0" indent="0" algn="just">
              <a:lnSpc>
                <a:spcPct val="150000"/>
              </a:lnSpc>
              <a:buNone/>
            </a:pPr>
            <a:r>
              <a:rPr lang="en-US" b="1" dirty="0" smtClean="0"/>
              <a:t>Disadvantages</a:t>
            </a:r>
          </a:p>
          <a:p>
            <a:pPr lvl="0" algn="just">
              <a:lnSpc>
                <a:spcPct val="100000"/>
              </a:lnSpc>
            </a:pPr>
            <a:r>
              <a:rPr lang="en-US" sz="2400" dirty="0"/>
              <a:t>In linked allocation is each block contain the pointer to next block of file, 4 byte is used to store the pointer of block of 512 bytes.</a:t>
            </a:r>
          </a:p>
          <a:p>
            <a:pPr lvl="0" algn="just">
              <a:lnSpc>
                <a:spcPct val="100000"/>
              </a:lnSpc>
            </a:pPr>
            <a:r>
              <a:rPr lang="en-US" sz="2400" dirty="0"/>
              <a:t>So only 508 byte of data can be stored.</a:t>
            </a:r>
          </a:p>
          <a:p>
            <a:endParaRPr lang="en-US" dirty="0"/>
          </a:p>
        </p:txBody>
      </p:sp>
    </p:spTree>
    <p:extLst>
      <p:ext uri="{BB962C8B-B14F-4D97-AF65-F5344CB8AC3E}">
        <p14:creationId xmlns:p14="http://schemas.microsoft.com/office/powerpoint/2010/main" val="110687243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7692</TotalTime>
  <Words>8863</Words>
  <Application>Microsoft Office PowerPoint</Application>
  <PresentationFormat>Widescreen</PresentationFormat>
  <Paragraphs>838</Paragraphs>
  <Slides>167</Slides>
  <Notes>1</Notes>
  <HiddenSlides>1</HiddenSlides>
  <MMClips>0</MMClips>
  <ScaleCrop>false</ScaleCrop>
  <HeadingPairs>
    <vt:vector size="8" baseType="variant">
      <vt:variant>
        <vt:lpstr>Fonts Used</vt:lpstr>
      </vt:variant>
      <vt:variant>
        <vt:i4>11</vt:i4>
      </vt:variant>
      <vt:variant>
        <vt:lpstr>Theme</vt:lpstr>
      </vt:variant>
      <vt:variant>
        <vt:i4>1</vt:i4>
      </vt:variant>
      <vt:variant>
        <vt:lpstr>Embedded OLE Servers</vt:lpstr>
      </vt:variant>
      <vt:variant>
        <vt:i4>1</vt:i4>
      </vt:variant>
      <vt:variant>
        <vt:lpstr>Slide Titles</vt:lpstr>
      </vt:variant>
      <vt:variant>
        <vt:i4>167</vt:i4>
      </vt:variant>
    </vt:vector>
  </HeadingPairs>
  <TitlesOfParts>
    <vt:vector size="180" baseType="lpstr">
      <vt:lpstr>Arial</vt:lpstr>
      <vt:lpstr>Calibri</vt:lpstr>
      <vt:lpstr>Calibri Light</vt:lpstr>
      <vt:lpstr>Candara</vt:lpstr>
      <vt:lpstr>Courier New</vt:lpstr>
      <vt:lpstr>Helvetica</vt:lpstr>
      <vt:lpstr>Open Sans</vt:lpstr>
      <vt:lpstr>Open Sans Semibold</vt:lpstr>
      <vt:lpstr>Symbol</vt:lpstr>
      <vt:lpstr>Tw Cen MT</vt:lpstr>
      <vt:lpstr>Wingdings</vt:lpstr>
      <vt:lpstr>Office Theme</vt:lpstr>
      <vt:lpstr>Document</vt:lpstr>
      <vt:lpstr>Chapter 6 I/O Systems, File &amp; DISK Management    </vt:lpstr>
      <vt:lpstr>Syllabus</vt:lpstr>
      <vt:lpstr>PowerPoint Presentation</vt:lpstr>
      <vt:lpstr>I/O DEVICE</vt:lpstr>
      <vt:lpstr>Block Device</vt:lpstr>
      <vt:lpstr>Character Device</vt:lpstr>
      <vt:lpstr>Differences between I/O Devices  </vt:lpstr>
      <vt:lpstr>Device Controller</vt:lpstr>
      <vt:lpstr>Device controller</vt:lpstr>
      <vt:lpstr>Examples of Device Controller</vt:lpstr>
      <vt:lpstr>Memory Mapped I/O</vt:lpstr>
      <vt:lpstr>PowerPoint Presentation</vt:lpstr>
      <vt:lpstr>DMA (Direct Memory Access)</vt:lpstr>
      <vt:lpstr>Direct Memory Access</vt:lpstr>
      <vt:lpstr>Block diagram of DMA</vt:lpstr>
      <vt:lpstr>Working of DMA</vt:lpstr>
      <vt:lpstr>Working of DMA</vt:lpstr>
      <vt:lpstr>DMA working</vt:lpstr>
      <vt:lpstr>DMA is operated under 3 modes</vt:lpstr>
      <vt:lpstr>DMA working modes</vt:lpstr>
      <vt:lpstr>PowerPoint Presentation</vt:lpstr>
      <vt:lpstr>Sharable vs. Dedicated device</vt:lpstr>
      <vt:lpstr>PowerPoint Presentation</vt:lpstr>
      <vt:lpstr>Goals of I/O software</vt:lpstr>
      <vt:lpstr>Goals of I/O software</vt:lpstr>
      <vt:lpstr>Interrupt </vt:lpstr>
      <vt:lpstr>Interrupt Handler</vt:lpstr>
      <vt:lpstr>PowerPoint Presentation</vt:lpstr>
      <vt:lpstr>Interrupt flag/pin</vt:lpstr>
      <vt:lpstr>Interrupt</vt:lpstr>
      <vt:lpstr>Interrupt handling</vt:lpstr>
      <vt:lpstr>Interrupt handling</vt:lpstr>
      <vt:lpstr>Interrupt handling</vt:lpstr>
      <vt:lpstr>Device Drivers</vt:lpstr>
      <vt:lpstr>Device driver</vt:lpstr>
      <vt:lpstr>Device driver</vt:lpstr>
      <vt:lpstr>Purpose of device drivers</vt:lpstr>
      <vt:lpstr>Device driver has two parts</vt:lpstr>
      <vt:lpstr>General classification of device driver</vt:lpstr>
      <vt:lpstr>Device independent I/O software</vt:lpstr>
      <vt:lpstr>buffering</vt:lpstr>
      <vt:lpstr>Types of I/O buffering schemes</vt:lpstr>
      <vt:lpstr>File Management</vt:lpstr>
      <vt:lpstr>Basic File Concept</vt:lpstr>
      <vt:lpstr>File naming</vt:lpstr>
      <vt:lpstr>File types – Name, extension</vt:lpstr>
      <vt:lpstr>Types of file (According to internal structure of a file)</vt:lpstr>
      <vt:lpstr>File types</vt:lpstr>
      <vt:lpstr>Ordinary file</vt:lpstr>
      <vt:lpstr>Directory file</vt:lpstr>
      <vt:lpstr>Device file</vt:lpstr>
      <vt:lpstr>File attributes</vt:lpstr>
      <vt:lpstr>File operations</vt:lpstr>
      <vt:lpstr>File structure</vt:lpstr>
      <vt:lpstr>File Structure</vt:lpstr>
      <vt:lpstr>Layered File System</vt:lpstr>
      <vt:lpstr>File access methods</vt:lpstr>
      <vt:lpstr>Access Methods</vt:lpstr>
      <vt:lpstr>Sequential access method</vt:lpstr>
      <vt:lpstr>Disadvantages of sequential access method</vt:lpstr>
      <vt:lpstr>Direct access method</vt:lpstr>
      <vt:lpstr>PowerPoint Presentation</vt:lpstr>
      <vt:lpstr>Directory</vt:lpstr>
      <vt:lpstr>Directory</vt:lpstr>
      <vt:lpstr>Operation on directory</vt:lpstr>
      <vt:lpstr>PowerPoint Presentation</vt:lpstr>
      <vt:lpstr>Directory structure</vt:lpstr>
      <vt:lpstr>Single level directory</vt:lpstr>
      <vt:lpstr>Single level directory</vt:lpstr>
      <vt:lpstr>Two level directory</vt:lpstr>
      <vt:lpstr>Two level directory</vt:lpstr>
      <vt:lpstr>Two level directory</vt:lpstr>
      <vt:lpstr>Tree structure directory</vt:lpstr>
      <vt:lpstr>Tree directory structure</vt:lpstr>
      <vt:lpstr>Tree structured directory</vt:lpstr>
      <vt:lpstr>Problem of deletion into tree structure</vt:lpstr>
      <vt:lpstr>Acyclic graph structure</vt:lpstr>
      <vt:lpstr>Acyclic graph structure</vt:lpstr>
      <vt:lpstr>Acyclic graph structure</vt:lpstr>
      <vt:lpstr>General graph directory</vt:lpstr>
      <vt:lpstr>General graph structure</vt:lpstr>
      <vt:lpstr>General graph directory</vt:lpstr>
      <vt:lpstr>File sharing and protection</vt:lpstr>
      <vt:lpstr>File protection</vt:lpstr>
      <vt:lpstr> Protection of improper Access </vt:lpstr>
      <vt:lpstr> There are several operation may be controlled. </vt:lpstr>
      <vt:lpstr>Access list &amp; Groups: </vt:lpstr>
      <vt:lpstr>groups</vt:lpstr>
      <vt:lpstr>File sharing and protection</vt:lpstr>
      <vt:lpstr>File sharing and protection</vt:lpstr>
      <vt:lpstr>File allocation methods</vt:lpstr>
      <vt:lpstr>Contiguous allocation method</vt:lpstr>
      <vt:lpstr>Contiguous allocation method</vt:lpstr>
      <vt:lpstr>Contiguous allocation method</vt:lpstr>
      <vt:lpstr>Contiguous allocation method</vt:lpstr>
      <vt:lpstr>Linked allocation method</vt:lpstr>
      <vt:lpstr>Linked allocation method</vt:lpstr>
      <vt:lpstr>Linked allocation</vt:lpstr>
      <vt:lpstr>Linked allocation</vt:lpstr>
      <vt:lpstr>Indexed allocation</vt:lpstr>
      <vt:lpstr>Indexed allocation</vt:lpstr>
      <vt:lpstr>Indexed allocation</vt:lpstr>
      <vt:lpstr>Memory management / Free space management using Bitmap and Linked list</vt:lpstr>
      <vt:lpstr>Memory management by Bitmap</vt:lpstr>
      <vt:lpstr>Memory management by Linked list</vt:lpstr>
      <vt:lpstr>Memory management by Linked list</vt:lpstr>
      <vt:lpstr>Memory management by Linked List</vt:lpstr>
      <vt:lpstr>File System implementation</vt:lpstr>
      <vt:lpstr>On-disk structure for file implementation</vt:lpstr>
      <vt:lpstr>On-disk structure for file implementation</vt:lpstr>
      <vt:lpstr>Typical FCB is shown in figure </vt:lpstr>
      <vt:lpstr>In-Memory structure of file implementation</vt:lpstr>
      <vt:lpstr>In-Memory structure of file implementation</vt:lpstr>
      <vt:lpstr>Directory Implementation</vt:lpstr>
      <vt:lpstr>Directory implementation using linear list</vt:lpstr>
      <vt:lpstr>Directory implementation using linear list</vt:lpstr>
      <vt:lpstr>Directory implementation using hash table</vt:lpstr>
      <vt:lpstr>Directory implementation using hash table</vt:lpstr>
      <vt:lpstr>File system recovery</vt:lpstr>
      <vt:lpstr>File system recovery</vt:lpstr>
      <vt:lpstr>Backup and recovery</vt:lpstr>
      <vt:lpstr>Log structured file system</vt:lpstr>
      <vt:lpstr>Virtual file system</vt:lpstr>
      <vt:lpstr>Virtual file system</vt:lpstr>
      <vt:lpstr>File system performance</vt:lpstr>
      <vt:lpstr>Our objective to improve file system performance is to:</vt:lpstr>
      <vt:lpstr>PowerPoint Presentation</vt:lpstr>
      <vt:lpstr>Disk</vt:lpstr>
      <vt:lpstr>Disks</vt:lpstr>
      <vt:lpstr>Types of data storage devices</vt:lpstr>
      <vt:lpstr>Characteristics of storage device</vt:lpstr>
      <vt:lpstr>Hard disk</vt:lpstr>
      <vt:lpstr>Hard Disk</vt:lpstr>
      <vt:lpstr>Disk Structure</vt:lpstr>
      <vt:lpstr>Disk structure</vt:lpstr>
      <vt:lpstr>Disk structure components</vt:lpstr>
      <vt:lpstr>PowerPoint Presentation</vt:lpstr>
      <vt:lpstr>Disk performance parameters</vt:lpstr>
      <vt:lpstr>Disk scheduling</vt:lpstr>
      <vt:lpstr>Disk scheduling</vt:lpstr>
      <vt:lpstr>Disk scheduling algorithms</vt:lpstr>
      <vt:lpstr>First come first serve</vt:lpstr>
      <vt:lpstr>PowerPoint Presentation</vt:lpstr>
      <vt:lpstr>FCFS</vt:lpstr>
      <vt:lpstr>FCFS</vt:lpstr>
      <vt:lpstr>Shortest seek time first (SSTF)</vt:lpstr>
      <vt:lpstr>PowerPoint Presentation</vt:lpstr>
      <vt:lpstr>SSTF</vt:lpstr>
      <vt:lpstr>SCAN scheduling</vt:lpstr>
      <vt:lpstr>PowerPoint Presentation</vt:lpstr>
      <vt:lpstr>Scan algorithm</vt:lpstr>
      <vt:lpstr>C-Scan (circular - scan)</vt:lpstr>
      <vt:lpstr>C-Scan</vt:lpstr>
      <vt:lpstr>  Look</vt:lpstr>
      <vt:lpstr>Look algorithm</vt:lpstr>
      <vt:lpstr>C-LOOK (circular - look)</vt:lpstr>
      <vt:lpstr>C-Look</vt:lpstr>
      <vt:lpstr>Solid state disks (SSD)</vt:lpstr>
      <vt:lpstr>SSD</vt:lpstr>
      <vt:lpstr>Boot Block</vt:lpstr>
      <vt:lpstr>PowerPoint Presentation</vt:lpstr>
      <vt:lpstr>PowerPoint Presentation</vt:lpstr>
      <vt:lpstr>Example </vt:lpstr>
      <vt:lpstr>PowerPoint Presentation</vt:lpstr>
      <vt:lpstr>Bad Block </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4 Concurrency control    </dc:title>
  <dc:creator/>
  <cp:lastModifiedBy>TechGujju</cp:lastModifiedBy>
  <cp:revision>222</cp:revision>
  <dcterms:modified xsi:type="dcterms:W3CDTF">2019-10-15T06:42:23Z</dcterms:modified>
</cp:coreProperties>
</file>